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3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3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6" r:id="rId31"/>
    <p:sldId id="287" r:id="rId32"/>
    <p:sldId id="288" r:id="rId33"/>
    <p:sldId id="289" r:id="rId34"/>
    <p:sldId id="290" r:id="rId3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보통 스타일 2 - 강조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36" autoAdjust="0"/>
    <p:restoredTop sz="94692" autoAdjust="0"/>
  </p:normalViewPr>
  <p:slideViewPr>
    <p:cSldViewPr>
      <p:cViewPr varScale="1">
        <p:scale>
          <a:sx n="107" d="100"/>
          <a:sy n="107" d="100"/>
        </p:scale>
        <p:origin x="-1092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F7CF06-B22F-4CCB-9245-236FDC1DBAC0}" type="datetimeFigureOut">
              <a:rPr lang="ko-KR" altLang="en-US" smtClean="0"/>
              <a:t>2011-03-22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15F4EA-391C-40B9-B7D5-97E41BDACD2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337669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15F4EA-391C-40B9-B7D5-97E41BDACD2F}" type="slidenum">
              <a:rPr lang="ko-KR" altLang="en-US" smtClean="0"/>
              <a:t>10</a:t>
            </a:fld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직각 삼각형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제목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17" name="부제목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grpSp>
        <p:nvGrpSpPr>
          <p:cNvPr id="2" name="그룹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자유형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자유형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자유형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직선 연결선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날짜 개체 틀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6870CC07-CBE9-4AFA-9E27-8587574D59D3}" type="datetimeFigureOut">
              <a:rPr lang="ko-KR" altLang="en-US" smtClean="0"/>
              <a:t>2011-03-22</a:t>
            </a:fld>
            <a:endParaRPr lang="ko-KR" altLang="en-US"/>
          </a:p>
        </p:txBody>
      </p:sp>
      <p:sp>
        <p:nvSpPr>
          <p:cNvPr id="19" name="바닥글 개체 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ko-KR" altLang="en-US"/>
          </a:p>
        </p:txBody>
      </p:sp>
      <p:sp>
        <p:nvSpPr>
          <p:cNvPr id="27" name="슬라이드 번호 개체 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9188C7AC-0F98-4687-BEDB-E6ED9FBCA6F7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870CC07-CBE9-4AFA-9E27-8587574D59D3}" type="datetimeFigureOut">
              <a:rPr lang="ko-KR" altLang="en-US" smtClean="0"/>
              <a:t>2011-03-22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188C7AC-0F98-4687-BEDB-E6ED9FBCA6F7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870CC07-CBE9-4AFA-9E27-8587574D59D3}" type="datetimeFigureOut">
              <a:rPr lang="ko-KR" altLang="en-US" smtClean="0"/>
              <a:t>2011-03-22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188C7AC-0F98-4687-BEDB-E6ED9FBCA6F7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870CC07-CBE9-4AFA-9E27-8587574D59D3}" type="datetimeFigureOut">
              <a:rPr lang="ko-KR" altLang="en-US" smtClean="0"/>
              <a:t>2011-03-22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188C7AC-0F98-4687-BEDB-E6ED9FBCA6F7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7" name="제목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870CC07-CBE9-4AFA-9E27-8587574D59D3}" type="datetimeFigureOut">
              <a:rPr lang="ko-KR" altLang="en-US" smtClean="0"/>
              <a:t>2011-03-22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188C7AC-0F98-4687-BEDB-E6ED9FBCA6F7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7" name="갈매기형 수장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갈매기형 수장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870CC07-CBE9-4AFA-9E27-8587574D59D3}" type="datetimeFigureOut">
              <a:rPr lang="ko-KR" altLang="en-US" smtClean="0"/>
              <a:t>2011-03-22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188C7AC-0F98-4687-BEDB-E6ED9FBCA6F7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8" name="제목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비교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5" name="내용 개체 틀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870CC07-CBE9-4AFA-9E27-8587574D59D3}" type="datetimeFigureOut">
              <a:rPr lang="ko-KR" altLang="en-US" smtClean="0"/>
              <a:t>2011-03-22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188C7AC-0F98-4687-BEDB-E6ED9FBCA6F7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870CC07-CBE9-4AFA-9E27-8587574D59D3}" type="datetimeFigureOut">
              <a:rPr lang="ko-KR" altLang="en-US" smtClean="0"/>
              <a:t>2011-03-22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188C7AC-0F98-4687-BEDB-E6ED9FBCA6F7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6" name="제목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870CC07-CBE9-4AFA-9E27-8587574D59D3}" type="datetimeFigureOut">
              <a:rPr lang="ko-KR" altLang="en-US" smtClean="0"/>
              <a:t>2011-03-22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188C7AC-0F98-4687-BEDB-E6ED9FBCA6F7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캡션 있는 콘텐츠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6870CC07-CBE9-4AFA-9E27-8587574D59D3}" type="datetimeFigureOut">
              <a:rPr lang="ko-KR" altLang="en-US" smtClean="0"/>
              <a:t>2011-03-22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188C7AC-0F98-4687-BEDB-E6ED9FBCA6F7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ko-KR" altLang="en-US" smtClean="0"/>
              <a:t>그림을 추가하려면 아이콘을 클릭하십시오</a:t>
            </a:r>
            <a:endParaRPr kumimoji="0" lang="en-US" dirty="0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6870CC07-CBE9-4AFA-9E27-8587574D59D3}" type="datetimeFigureOut">
              <a:rPr lang="ko-KR" altLang="en-US" smtClean="0"/>
              <a:t>2011-03-22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9188C7AC-0F98-4687-BEDB-E6ED9FBCA6F7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8" name="자유형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자유형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직각 삼각형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직선 연결선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갈매기형 수장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갈매기형 수장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자유형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자유형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직각 삼각형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직선 연결선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제목 개체 틀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0" name="텍스트 개체 틀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smtClean="0"/>
              <a:t>둘째 수준</a:t>
            </a:r>
          </a:p>
          <a:p>
            <a:pPr lvl="2" eaLnBrk="1" latinLnBrk="0" hangingPunct="1"/>
            <a:r>
              <a:rPr kumimoji="0" lang="ko-KR" altLang="en-US" smtClean="0"/>
              <a:t>셋째 수준</a:t>
            </a:r>
          </a:p>
          <a:p>
            <a:pPr lvl="3" eaLnBrk="1" latinLnBrk="0" hangingPunct="1"/>
            <a:r>
              <a:rPr kumimoji="0" lang="ko-KR" altLang="en-US" smtClean="0"/>
              <a:t>넷째 수준</a:t>
            </a:r>
          </a:p>
          <a:p>
            <a:pPr lvl="4" eaLnBrk="1" latinLnBrk="0" hangingPunct="1"/>
            <a:r>
              <a:rPr kumimoji="0" lang="ko-KR" altLang="en-US" smtClean="0"/>
              <a:t>다섯째 수준</a:t>
            </a:r>
            <a:endParaRPr kumimoji="0" lang="en-US"/>
          </a:p>
        </p:txBody>
      </p:sp>
      <p:sp>
        <p:nvSpPr>
          <p:cNvPr id="10" name="날짜 개체 틀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6870CC07-CBE9-4AFA-9E27-8587574D59D3}" type="datetimeFigureOut">
              <a:rPr lang="ko-KR" altLang="en-US" smtClean="0"/>
              <a:t>2011-03-22</a:t>
            </a:fld>
            <a:endParaRPr lang="ko-KR" altLang="en-US"/>
          </a:p>
        </p:txBody>
      </p:sp>
      <p:sp>
        <p:nvSpPr>
          <p:cNvPr id="22" name="바닥글 개체 틀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ko-KR" altLang="en-US"/>
          </a:p>
        </p:txBody>
      </p:sp>
      <p:sp>
        <p:nvSpPr>
          <p:cNvPr id="18" name="슬라이드 번호 개체 틀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9188C7AC-0F98-4687-BEDB-E6ED9FBCA6F7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1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1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1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1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1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1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1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1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1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1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jpe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o-KR" altLang="en-US" sz="5400" dirty="0" smtClean="0"/>
              <a:t>학교사회복지의</a:t>
            </a:r>
            <a:r>
              <a:rPr lang="ko-KR" altLang="en-US" dirty="0" smtClean="0"/>
              <a:t> 개념</a:t>
            </a: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642910" y="4143380"/>
            <a:ext cx="7772400" cy="1199704"/>
          </a:xfrm>
        </p:spPr>
        <p:txBody>
          <a:bodyPr/>
          <a:lstStyle/>
          <a:p>
            <a:r>
              <a:rPr lang="ko-KR" altLang="en-US" dirty="0" smtClean="0"/>
              <a:t>박 경 진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0" y="1714488"/>
            <a:ext cx="8929718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ko-KR" altLang="en-US" dirty="0" smtClean="0"/>
              <a:t>    </a:t>
            </a:r>
            <a:r>
              <a:rPr lang="ko-KR" altLang="en-US" sz="3500" dirty="0" smtClean="0"/>
              <a:t>바람직한 사회적 기능 및 사회적 조건을 창출하기 하기 위한 사람들의 능력을 향상시키거나 회복시키기 위하여 </a:t>
            </a:r>
            <a:r>
              <a:rPr lang="ko-KR" altLang="en-US" sz="3500" b="1" dirty="0" smtClean="0"/>
              <a:t>개인</a:t>
            </a:r>
            <a:r>
              <a:rPr lang="en-US" altLang="ko-KR" sz="3500" b="1" dirty="0" smtClean="0"/>
              <a:t>, </a:t>
            </a:r>
            <a:r>
              <a:rPr lang="ko-KR" altLang="en-US" sz="3500" b="1" dirty="0" smtClean="0"/>
              <a:t>가족</a:t>
            </a:r>
            <a:r>
              <a:rPr lang="en-US" altLang="ko-KR" sz="3500" b="1" dirty="0" smtClean="0"/>
              <a:t>, </a:t>
            </a:r>
            <a:r>
              <a:rPr lang="ko-KR" altLang="en-US" sz="3500" b="1" dirty="0" smtClean="0"/>
              <a:t>집단</a:t>
            </a:r>
            <a:r>
              <a:rPr lang="en-US" altLang="ko-KR" sz="3500" b="1" dirty="0" smtClean="0"/>
              <a:t>, </a:t>
            </a:r>
            <a:r>
              <a:rPr lang="ko-KR" altLang="en-US" sz="3500" b="1" dirty="0" smtClean="0"/>
              <a:t>지역사회</a:t>
            </a:r>
            <a:r>
              <a:rPr lang="ko-KR" altLang="en-US" sz="3500" dirty="0" smtClean="0"/>
              <a:t>를 원조하는 전문적 활동</a:t>
            </a:r>
            <a:endParaRPr lang="en-US" altLang="ko-KR" sz="3500" dirty="0" smtClean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사회복지실천이란</a:t>
            </a:r>
            <a:r>
              <a:rPr lang="en-US" altLang="ko-KR" dirty="0" smtClean="0"/>
              <a:t>?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57200" y="1481328"/>
            <a:ext cx="8329642" cy="5376672"/>
          </a:xfrm>
        </p:spPr>
        <p:txBody>
          <a:bodyPr>
            <a:normAutofit lnSpcReduction="10000"/>
          </a:bodyPr>
          <a:lstStyle/>
          <a:p>
            <a:r>
              <a:rPr lang="ko-KR" altLang="en-US" dirty="0" smtClean="0"/>
              <a:t>한인영</a:t>
            </a:r>
            <a:endParaRPr lang="en-US" altLang="ko-KR" dirty="0" smtClean="0"/>
          </a:p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   학교사회복지를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  </a:t>
            </a:r>
            <a:r>
              <a:rPr lang="en-US" altLang="ko-KR" dirty="0" smtClean="0"/>
              <a:t>“</a:t>
            </a:r>
            <a:r>
              <a:rPr lang="ko-KR" altLang="en-US" dirty="0" smtClean="0"/>
              <a:t>학교를 실천 장소로 하여 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 </a:t>
            </a:r>
            <a:r>
              <a:rPr lang="ko-KR" altLang="en-US" dirty="0" smtClean="0"/>
              <a:t>학생</a:t>
            </a:r>
            <a:r>
              <a:rPr lang="en-US" altLang="ko-KR" dirty="0" smtClean="0"/>
              <a:t>-</a:t>
            </a:r>
            <a:r>
              <a:rPr lang="ko-KR" altLang="en-US" dirty="0" smtClean="0"/>
              <a:t>가정</a:t>
            </a:r>
            <a:r>
              <a:rPr lang="en-US" altLang="ko-KR" dirty="0" smtClean="0"/>
              <a:t>-</a:t>
            </a:r>
            <a:r>
              <a:rPr lang="ko-KR" altLang="en-US" dirty="0" smtClean="0"/>
              <a:t>학교</a:t>
            </a:r>
            <a:r>
              <a:rPr lang="en-US" altLang="ko-KR" dirty="0" smtClean="0"/>
              <a:t>-</a:t>
            </a:r>
            <a:r>
              <a:rPr lang="ko-KR" altLang="en-US" dirty="0" smtClean="0"/>
              <a:t>지역사회의 역기능적 상호작용에 의해서 발생하는 학생의 심리 사회적 문제를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</a:t>
            </a:r>
            <a:r>
              <a:rPr lang="ko-KR" altLang="en-US" dirty="0" smtClean="0"/>
              <a:t> 예방하고 해결하며</a:t>
            </a:r>
            <a:r>
              <a:rPr lang="en-US" altLang="ko-KR" dirty="0" smtClean="0"/>
              <a:t>, </a:t>
            </a:r>
            <a:r>
              <a:rPr lang="ko-KR" altLang="en-US" dirty="0" smtClean="0"/>
              <a:t>모든 학생이 자신의 잠재력과 능력을 최대로 발휘할 수 있는 있는 교육환경 제공</a:t>
            </a:r>
            <a:endParaRPr lang="en-US" altLang="ko-KR" dirty="0" smtClean="0"/>
          </a:p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  </a:t>
            </a:r>
            <a:r>
              <a:rPr lang="ko-KR" altLang="en-US" dirty="0" smtClean="0"/>
              <a:t>학교가 교육의 본질적인 목적을 달성할 수 있도록 도와주는 교육기능의 한 부분이며 사회사업 전문 분야</a:t>
            </a:r>
            <a:endParaRPr lang="ko-KR" altLang="en-US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학교사회복지의 정의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5019506"/>
          </a:xfrm>
        </p:spPr>
        <p:txBody>
          <a:bodyPr/>
          <a:lstStyle/>
          <a:p>
            <a:r>
              <a:rPr lang="ko-KR" altLang="en-US" dirty="0" smtClean="0"/>
              <a:t>전 재 일 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 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  </a:t>
            </a:r>
            <a:r>
              <a:rPr lang="en-US" altLang="ko-KR" dirty="0" smtClean="0"/>
              <a:t>“ </a:t>
            </a:r>
            <a:r>
              <a:rPr lang="ko-KR" altLang="en-US" dirty="0" smtClean="0"/>
              <a:t>학교사회복지사가 사회복지실천의 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</a:t>
            </a:r>
            <a:r>
              <a:rPr lang="ko-KR" altLang="en-US" dirty="0" smtClean="0"/>
              <a:t>원리와 방법의 적용을 통해 학교</a:t>
            </a:r>
            <a:r>
              <a:rPr lang="en-US" altLang="ko-KR" dirty="0" smtClean="0"/>
              <a:t>, </a:t>
            </a:r>
            <a:r>
              <a:rPr lang="ko-KR" altLang="en-US" dirty="0" smtClean="0"/>
              <a:t>가정</a:t>
            </a:r>
            <a:r>
              <a:rPr lang="en-US" altLang="ko-KR" dirty="0" smtClean="0"/>
              <a:t>, </a:t>
            </a:r>
            <a:r>
              <a:rPr lang="ko-KR" altLang="en-US" dirty="0" smtClean="0"/>
              <a:t>지역사회의 자원체계를 조정</a:t>
            </a:r>
            <a:r>
              <a:rPr lang="en-US" altLang="ko-KR" dirty="0" smtClean="0"/>
              <a:t>, </a:t>
            </a:r>
            <a:r>
              <a:rPr lang="ko-KR" altLang="en-US" dirty="0" smtClean="0"/>
              <a:t>활용하여 학생의 정상적인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</a:t>
            </a:r>
            <a:r>
              <a:rPr lang="ko-KR" altLang="en-US" dirty="0" smtClean="0"/>
              <a:t>생활에 장애가 되는 심리적 사회적 부적응을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</a:t>
            </a:r>
            <a:r>
              <a:rPr lang="ko-KR" altLang="en-US" dirty="0" smtClean="0"/>
              <a:t> 조기에 발견</a:t>
            </a:r>
            <a:r>
              <a:rPr lang="en-US" altLang="ko-KR" dirty="0" smtClean="0"/>
              <a:t>, </a:t>
            </a:r>
            <a:r>
              <a:rPr lang="ko-KR" altLang="en-US" dirty="0" smtClean="0"/>
              <a:t>예방</a:t>
            </a:r>
            <a:r>
              <a:rPr lang="en-US" altLang="ko-KR" dirty="0" smtClean="0"/>
              <a:t>, </a:t>
            </a:r>
            <a:r>
              <a:rPr lang="ko-KR" altLang="en-US" dirty="0" smtClean="0"/>
              <a:t>치료하여 교육체계의 중요한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</a:t>
            </a:r>
            <a:r>
              <a:rPr lang="ko-KR" altLang="en-US" dirty="0" smtClean="0"/>
              <a:t>임무 수행하는데 필요한 서비스를 제공하는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</a:t>
            </a:r>
            <a:r>
              <a:rPr lang="ko-KR" altLang="en-US" dirty="0" smtClean="0"/>
              <a:t>사회복지실천의 한 분야</a:t>
            </a:r>
            <a:r>
              <a:rPr lang="en-US" altLang="ko-KR" dirty="0" smtClean="0"/>
              <a:t>”</a:t>
            </a:r>
            <a:endParaRPr lang="ko-KR" altLang="en-US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학교사회복지의 정의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24078" indent="-514350">
              <a:buAutoNum type="arabicPeriod"/>
            </a:pPr>
            <a:r>
              <a:rPr lang="ko-KR" altLang="en-US" sz="3400" dirty="0" smtClean="0"/>
              <a:t>주된 실천의 장소 학교</a:t>
            </a:r>
            <a:endParaRPr lang="en-US" altLang="ko-KR" sz="3400" dirty="0" smtClean="0"/>
          </a:p>
          <a:p>
            <a:pPr marL="624078" indent="-514350">
              <a:buAutoNum type="arabicPeriod"/>
            </a:pPr>
            <a:endParaRPr lang="en-US" altLang="ko-KR" sz="3400" dirty="0" smtClean="0"/>
          </a:p>
          <a:p>
            <a:pPr marL="624078" indent="-514350">
              <a:buAutoNum type="arabicPeriod"/>
            </a:pPr>
            <a:r>
              <a:rPr lang="ko-KR" altLang="en-US" sz="3400" dirty="0" smtClean="0"/>
              <a:t>목  적 </a:t>
            </a:r>
            <a:r>
              <a:rPr lang="en-US" altLang="ko-KR" sz="3400" dirty="0" smtClean="0"/>
              <a:t>: </a:t>
            </a:r>
            <a:r>
              <a:rPr lang="ko-KR" altLang="en-US" sz="3400" dirty="0" smtClean="0"/>
              <a:t>학교교육의 본질적 목적의 달성을 도와주는 것</a:t>
            </a:r>
            <a:r>
              <a:rPr lang="en-US" altLang="ko-KR" sz="3400" dirty="0" smtClean="0"/>
              <a:t>, </a:t>
            </a:r>
            <a:r>
              <a:rPr lang="ko-KR" altLang="en-US" sz="3400" dirty="0" smtClean="0"/>
              <a:t>목적의 달성의 위해 학교사회복지사가 학교 구성원과 관련 당사자들에게 다양한 서비스를 제공</a:t>
            </a:r>
            <a:endParaRPr lang="ko-KR" altLang="en-US" sz="3400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학교사회복지의 특징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3" descr="학생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71188" y="3214686"/>
            <a:ext cx="3772812" cy="342902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b="1" dirty="0" smtClean="0"/>
              <a:t>문제</a:t>
            </a:r>
            <a:r>
              <a:rPr lang="en-US" altLang="ko-KR" b="1" dirty="0" smtClean="0"/>
              <a:t>(problem)</a:t>
            </a:r>
          </a:p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- </a:t>
            </a:r>
            <a:r>
              <a:rPr lang="ko-KR" altLang="en-US" dirty="0" smtClean="0"/>
              <a:t>학생</a:t>
            </a:r>
            <a:r>
              <a:rPr lang="en-US" altLang="ko-KR" dirty="0" smtClean="0"/>
              <a:t>  </a:t>
            </a:r>
            <a:r>
              <a:rPr lang="ko-KR" altLang="en-US" dirty="0" smtClean="0"/>
              <a:t>개인이 가지고 있는 심리 사회적 문제</a:t>
            </a:r>
            <a:endParaRPr lang="en-US" altLang="ko-KR" dirty="0" smtClean="0"/>
          </a:p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- </a:t>
            </a:r>
            <a:r>
              <a:rPr lang="ko-KR" altLang="en-US" dirty="0" smtClean="0"/>
              <a:t>가족</a:t>
            </a:r>
            <a:r>
              <a:rPr lang="en-US" altLang="ko-KR" dirty="0" smtClean="0"/>
              <a:t>, </a:t>
            </a:r>
            <a:r>
              <a:rPr lang="ko-KR" altLang="en-US" dirty="0" smtClean="0"/>
              <a:t>학교 지역사회와의 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  </a:t>
            </a:r>
            <a:r>
              <a:rPr lang="ko-KR" altLang="en-US" dirty="0" smtClean="0"/>
              <a:t>역기능적 상호작용 및 유발조건</a:t>
            </a:r>
            <a:endParaRPr lang="en-US" altLang="ko-KR" dirty="0" smtClean="0"/>
          </a:p>
          <a:p>
            <a:pPr>
              <a:buNone/>
            </a:pPr>
            <a:endParaRPr lang="ko-KR" altLang="en-US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학교사회복지의 구성요소</a:t>
            </a:r>
            <a:r>
              <a:rPr lang="en-US" altLang="ko-KR" dirty="0" smtClean="0"/>
              <a:t>(6P)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 descr="학교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14546" y="2643182"/>
            <a:ext cx="6929454" cy="421481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b="1" dirty="0" smtClean="0"/>
              <a:t>장소</a:t>
            </a:r>
            <a:r>
              <a:rPr lang="en-US" altLang="ko-KR" b="1" dirty="0" smtClean="0"/>
              <a:t>(place)</a:t>
            </a:r>
          </a:p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- </a:t>
            </a:r>
            <a:r>
              <a:rPr lang="ko-KR" altLang="en-US" dirty="0" smtClean="0"/>
              <a:t>물리적 공간만이 아닌 사회적 체계로서의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  </a:t>
            </a:r>
            <a:r>
              <a:rPr lang="ko-KR" altLang="en-US" dirty="0" smtClean="0"/>
              <a:t> 학교체계</a:t>
            </a:r>
            <a:endParaRPr lang="en-US" altLang="ko-KR" dirty="0" smtClean="0"/>
          </a:p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</a:t>
            </a:r>
          </a:p>
          <a:p>
            <a:pPr>
              <a:buNone/>
            </a:pPr>
            <a:endParaRPr lang="ko-KR" altLang="en-US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학교사회복지의 구성요소</a:t>
            </a:r>
            <a:r>
              <a:rPr lang="en-US" altLang="ko-KR" dirty="0" smtClean="0"/>
              <a:t>(6P)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b="1" dirty="0" smtClean="0"/>
              <a:t>대상</a:t>
            </a:r>
            <a:r>
              <a:rPr lang="en-US" altLang="ko-KR" b="1" dirty="0" smtClean="0"/>
              <a:t>(Person)</a:t>
            </a:r>
          </a:p>
          <a:p>
            <a:pPr>
              <a:buNone/>
            </a:pPr>
            <a:r>
              <a:rPr lang="en-US" altLang="ko-KR" dirty="0" smtClean="0"/>
              <a:t>  - </a:t>
            </a:r>
            <a:r>
              <a:rPr lang="ko-KR" altLang="en-US" dirty="0" smtClean="0"/>
              <a:t>일차적 대상은 학생이며</a:t>
            </a:r>
            <a:r>
              <a:rPr lang="en-US" altLang="ko-KR" dirty="0" smtClean="0"/>
              <a:t>, </a:t>
            </a:r>
            <a:r>
              <a:rPr lang="ko-KR" altLang="en-US" dirty="0" smtClean="0"/>
              <a:t>학생의 문제해결을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  </a:t>
            </a:r>
            <a:r>
              <a:rPr lang="ko-KR" altLang="en-US" dirty="0" smtClean="0"/>
              <a:t> 위해 학부모</a:t>
            </a:r>
            <a:r>
              <a:rPr lang="en-US" altLang="ko-KR" dirty="0" smtClean="0"/>
              <a:t>, </a:t>
            </a:r>
            <a:r>
              <a:rPr lang="ko-KR" altLang="en-US" dirty="0" smtClean="0"/>
              <a:t>교사가 포함됨</a:t>
            </a:r>
            <a:endParaRPr lang="en-US" altLang="ko-KR" dirty="0" smtClean="0"/>
          </a:p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</a:t>
            </a:r>
          </a:p>
          <a:p>
            <a:pPr>
              <a:buNone/>
            </a:pPr>
            <a:endParaRPr lang="ko-KR" altLang="en-US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학교사회복지의 구성요소</a:t>
            </a:r>
            <a:r>
              <a:rPr lang="en-US" altLang="ko-KR" dirty="0" smtClean="0"/>
              <a:t>(6P)</a:t>
            </a:r>
            <a:endParaRPr lang="ko-KR" altLang="en-US" dirty="0"/>
          </a:p>
        </p:txBody>
      </p:sp>
      <p:pic>
        <p:nvPicPr>
          <p:cNvPr id="6" name="그림 5" descr="학생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4348" y="2963477"/>
            <a:ext cx="3214710" cy="389452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7" name="그림 6" descr="엄마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H="1">
            <a:off x="4429124" y="3286124"/>
            <a:ext cx="1857388" cy="265341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8" name="그림 7" descr="선생님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64306" y="4794245"/>
            <a:ext cx="2579694" cy="206375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0" y="1481328"/>
            <a:ext cx="9144000" cy="4733754"/>
          </a:xfrm>
        </p:spPr>
        <p:txBody>
          <a:bodyPr>
            <a:normAutofit fontScale="70000" lnSpcReduction="20000"/>
          </a:bodyPr>
          <a:lstStyle/>
          <a:p>
            <a:r>
              <a:rPr lang="ko-KR" altLang="en-US" sz="3800" b="1" dirty="0" smtClean="0"/>
              <a:t>실천과정</a:t>
            </a:r>
            <a:r>
              <a:rPr lang="en-US" altLang="ko-KR" sz="3800" b="1" dirty="0" smtClean="0"/>
              <a:t>(process)</a:t>
            </a:r>
          </a:p>
          <a:p>
            <a:pPr>
              <a:buNone/>
            </a:pPr>
            <a:r>
              <a:rPr lang="en-US" altLang="ko-KR" sz="3800" dirty="0" smtClean="0"/>
              <a:t>  - </a:t>
            </a:r>
            <a:r>
              <a:rPr lang="ko-KR" altLang="en-US" sz="3800" dirty="0" smtClean="0"/>
              <a:t>접수면접</a:t>
            </a:r>
            <a:r>
              <a:rPr lang="en-US" altLang="ko-KR" sz="3800" dirty="0" smtClean="0"/>
              <a:t>, </a:t>
            </a:r>
            <a:r>
              <a:rPr lang="ko-KR" altLang="en-US" sz="3800" dirty="0" smtClean="0"/>
              <a:t>사정</a:t>
            </a:r>
            <a:r>
              <a:rPr lang="en-US" altLang="ko-KR" sz="3800" dirty="0" smtClean="0"/>
              <a:t>, </a:t>
            </a:r>
            <a:r>
              <a:rPr lang="ko-KR" altLang="en-US" sz="3800" dirty="0" smtClean="0"/>
              <a:t>개입계획 수립</a:t>
            </a:r>
            <a:r>
              <a:rPr lang="en-US" altLang="ko-KR" sz="3800" dirty="0" smtClean="0"/>
              <a:t>, </a:t>
            </a:r>
            <a:r>
              <a:rPr lang="ko-KR" altLang="en-US" sz="3800" dirty="0" smtClean="0"/>
              <a:t>개입</a:t>
            </a:r>
            <a:r>
              <a:rPr lang="en-US" altLang="ko-KR" sz="3800" dirty="0" smtClean="0"/>
              <a:t>, </a:t>
            </a:r>
            <a:r>
              <a:rPr lang="ko-KR" altLang="en-US" sz="3800" dirty="0" smtClean="0"/>
              <a:t>평가 등으로</a:t>
            </a:r>
            <a:endParaRPr lang="en-US" altLang="ko-KR" sz="3800" dirty="0" smtClean="0"/>
          </a:p>
          <a:p>
            <a:pPr>
              <a:buNone/>
            </a:pPr>
            <a:r>
              <a:rPr lang="en-US" altLang="ko-KR" sz="3800" dirty="0" smtClean="0"/>
              <a:t>    </a:t>
            </a:r>
            <a:r>
              <a:rPr lang="ko-KR" altLang="en-US" sz="3800" dirty="0" smtClean="0"/>
              <a:t> 이루어지는 일련의 전문적이고 체계적인 과정</a:t>
            </a:r>
            <a:endParaRPr lang="en-US" altLang="ko-KR" sz="3800" dirty="0" smtClean="0"/>
          </a:p>
          <a:p>
            <a:pPr>
              <a:buNone/>
            </a:pPr>
            <a:endParaRPr lang="en-US" altLang="ko-KR" sz="3800" dirty="0" smtClean="0"/>
          </a:p>
          <a:p>
            <a:pPr lvl="0">
              <a:buClr>
                <a:srgbClr val="2DA2BF"/>
              </a:buClr>
            </a:pPr>
            <a:r>
              <a:rPr lang="ko-KR" altLang="en-US" sz="3800" b="1" dirty="0" smtClean="0">
                <a:solidFill>
                  <a:prstClr val="black"/>
                </a:solidFill>
              </a:rPr>
              <a:t>실천활동</a:t>
            </a:r>
            <a:r>
              <a:rPr lang="en-US" altLang="ko-KR" sz="3800" b="1" dirty="0" smtClean="0">
                <a:solidFill>
                  <a:prstClr val="black"/>
                </a:solidFill>
              </a:rPr>
              <a:t>(program)</a:t>
            </a:r>
          </a:p>
          <a:p>
            <a:pPr lvl="0">
              <a:buClr>
                <a:srgbClr val="2DA2BF"/>
              </a:buClr>
              <a:buNone/>
            </a:pPr>
            <a:r>
              <a:rPr lang="en-US" altLang="ko-KR" sz="3800" dirty="0" smtClean="0">
                <a:solidFill>
                  <a:prstClr val="black"/>
                </a:solidFill>
              </a:rPr>
              <a:t>  - </a:t>
            </a:r>
            <a:r>
              <a:rPr lang="ko-KR" altLang="en-US" sz="3800" dirty="0" smtClean="0">
                <a:solidFill>
                  <a:prstClr val="black"/>
                </a:solidFill>
              </a:rPr>
              <a:t>학교사회복지사의 전문성이 발현되는 프로그램 및</a:t>
            </a:r>
            <a:endParaRPr lang="en-US" altLang="ko-KR" sz="3800" dirty="0" smtClean="0">
              <a:solidFill>
                <a:prstClr val="black"/>
              </a:solidFill>
            </a:endParaRPr>
          </a:p>
          <a:p>
            <a:pPr lvl="0">
              <a:buClr>
                <a:srgbClr val="2DA2BF"/>
              </a:buClr>
              <a:buNone/>
            </a:pPr>
            <a:r>
              <a:rPr lang="en-US" altLang="ko-KR" sz="3800" dirty="0" smtClean="0">
                <a:solidFill>
                  <a:prstClr val="black"/>
                </a:solidFill>
              </a:rPr>
              <a:t>     </a:t>
            </a:r>
            <a:r>
              <a:rPr lang="ko-KR" altLang="en-US" sz="3800" dirty="0" smtClean="0">
                <a:solidFill>
                  <a:prstClr val="black"/>
                </a:solidFill>
              </a:rPr>
              <a:t>활동</a:t>
            </a:r>
            <a:endParaRPr lang="en-US" altLang="ko-KR" sz="3800" dirty="0" smtClean="0">
              <a:solidFill>
                <a:prstClr val="black"/>
              </a:solidFill>
            </a:endParaRPr>
          </a:p>
          <a:p>
            <a:pPr lvl="0">
              <a:buClr>
                <a:srgbClr val="2DA2BF"/>
              </a:buClr>
              <a:buNone/>
            </a:pPr>
            <a:endParaRPr lang="en-US" altLang="ko-KR" sz="3800" dirty="0" smtClean="0">
              <a:solidFill>
                <a:prstClr val="black"/>
              </a:solidFill>
            </a:endParaRPr>
          </a:p>
          <a:p>
            <a:pPr lvl="0">
              <a:buClr>
                <a:srgbClr val="2DA2BF"/>
              </a:buClr>
            </a:pPr>
            <a:r>
              <a:rPr lang="ko-KR" altLang="en-US" sz="3800" b="1" dirty="0" smtClean="0">
                <a:solidFill>
                  <a:prstClr val="black"/>
                </a:solidFill>
              </a:rPr>
              <a:t>전문가</a:t>
            </a:r>
            <a:r>
              <a:rPr lang="en-US" altLang="ko-KR" sz="3800" b="1" dirty="0" smtClean="0">
                <a:solidFill>
                  <a:prstClr val="black"/>
                </a:solidFill>
              </a:rPr>
              <a:t>(profession)</a:t>
            </a:r>
          </a:p>
          <a:p>
            <a:pPr lvl="0">
              <a:buClr>
                <a:srgbClr val="2DA2BF"/>
              </a:buClr>
              <a:buNone/>
            </a:pPr>
            <a:r>
              <a:rPr lang="en-US" altLang="ko-KR" sz="3800" dirty="0" smtClean="0">
                <a:solidFill>
                  <a:prstClr val="black"/>
                </a:solidFill>
              </a:rPr>
              <a:t>  - </a:t>
            </a:r>
            <a:r>
              <a:rPr lang="ko-KR" altLang="en-US" sz="3800" dirty="0" smtClean="0">
                <a:solidFill>
                  <a:prstClr val="black"/>
                </a:solidFill>
              </a:rPr>
              <a:t>전문적 교육과 훈련을 받은 </a:t>
            </a:r>
            <a:r>
              <a:rPr lang="ko-KR" altLang="en-US" sz="3800" dirty="0" err="1" smtClean="0">
                <a:solidFill>
                  <a:prstClr val="black"/>
                </a:solidFill>
              </a:rPr>
              <a:t>학교사회복지사</a:t>
            </a:r>
            <a:endParaRPr lang="en-US" altLang="ko-KR" sz="3800" dirty="0" smtClean="0">
              <a:solidFill>
                <a:prstClr val="black"/>
              </a:solidFill>
            </a:endParaRPr>
          </a:p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</a:t>
            </a:r>
          </a:p>
          <a:p>
            <a:pPr>
              <a:buNone/>
            </a:pPr>
            <a:endParaRPr lang="ko-KR" altLang="en-US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학교사회복지의 구성요소</a:t>
            </a:r>
            <a:r>
              <a:rPr lang="en-US" altLang="ko-KR" dirty="0" smtClean="0"/>
              <a:t>(6P)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24078" indent="-514350">
              <a:buAutoNum type="arabicPeriod"/>
            </a:pPr>
            <a:r>
              <a:rPr lang="ko-KR" altLang="en-US" b="1" dirty="0" smtClean="0"/>
              <a:t>접근성과 서비스의 </a:t>
            </a:r>
            <a:r>
              <a:rPr lang="ko-KR" altLang="en-US" b="1" dirty="0" err="1" smtClean="0"/>
              <a:t>적시성</a:t>
            </a:r>
            <a:endParaRPr lang="en-US" altLang="ko-KR" b="1" dirty="0" smtClean="0"/>
          </a:p>
          <a:p>
            <a:pPr marL="624078" indent="-514350">
              <a:buNone/>
            </a:pPr>
            <a:r>
              <a:rPr lang="en-US" altLang="ko-KR" dirty="0" smtClean="0"/>
              <a:t> </a:t>
            </a:r>
            <a:r>
              <a:rPr lang="ko-KR" altLang="en-US" dirty="0" smtClean="0"/>
              <a:t>    학생들을 위한 원조체계는 학교와 지리적</a:t>
            </a:r>
            <a:r>
              <a:rPr lang="en-US" altLang="ko-KR" dirty="0" smtClean="0"/>
              <a:t>, </a:t>
            </a:r>
            <a:r>
              <a:rPr lang="ko-KR" altLang="en-US" dirty="0" smtClean="0"/>
              <a:t>심리적으로 최대한 근접해 있어야 한다</a:t>
            </a:r>
            <a:r>
              <a:rPr lang="en-US" altLang="ko-KR" dirty="0" smtClean="0"/>
              <a:t>.</a:t>
            </a:r>
          </a:p>
          <a:p>
            <a:pPr marL="624078" indent="-514350">
              <a:buNone/>
            </a:pPr>
            <a:endParaRPr lang="en-US" altLang="ko-KR" dirty="0" smtClean="0"/>
          </a:p>
          <a:p>
            <a:pPr marL="624078" indent="-514350">
              <a:buAutoNum type="arabicPeriod" startAt="2"/>
            </a:pPr>
            <a:r>
              <a:rPr lang="ko-KR" altLang="en-US" b="1" dirty="0" smtClean="0"/>
              <a:t>전문성</a:t>
            </a:r>
            <a:endParaRPr lang="en-US" altLang="ko-KR" b="1" dirty="0" smtClean="0"/>
          </a:p>
          <a:p>
            <a:pPr marL="624078" indent="-514350">
              <a:buNone/>
            </a:pPr>
            <a:r>
              <a:rPr lang="en-US" altLang="ko-KR" dirty="0" smtClean="0"/>
              <a:t>     </a:t>
            </a:r>
            <a:r>
              <a:rPr lang="ko-KR" altLang="en-US" dirty="0" err="1" smtClean="0"/>
              <a:t>학교사회복지사는</a:t>
            </a:r>
            <a:r>
              <a:rPr lang="ko-KR" altLang="en-US" dirty="0" smtClean="0"/>
              <a:t> 학교에서 학생들의 문제를 해결하고</a:t>
            </a:r>
            <a:r>
              <a:rPr lang="en-US" altLang="ko-KR" dirty="0" smtClean="0"/>
              <a:t>, </a:t>
            </a:r>
            <a:r>
              <a:rPr lang="ko-KR" altLang="en-US" dirty="0" smtClean="0"/>
              <a:t>학교생활을 도와주는 다양한 전문직 중의 하나이다</a:t>
            </a:r>
            <a:r>
              <a:rPr lang="en-US" altLang="ko-KR" dirty="0" smtClean="0"/>
              <a:t>.</a:t>
            </a:r>
          </a:p>
          <a:p>
            <a:pPr marL="624078" indent="-514350">
              <a:buNone/>
            </a:pPr>
            <a:r>
              <a:rPr lang="en-US" altLang="ko-KR" dirty="0" smtClean="0"/>
              <a:t>     (</a:t>
            </a:r>
            <a:r>
              <a:rPr lang="ko-KR" altLang="en-US" dirty="0" err="1" smtClean="0"/>
              <a:t>학교사회복지사라는</a:t>
            </a:r>
            <a:r>
              <a:rPr lang="ko-KR" altLang="en-US" dirty="0" smtClean="0"/>
              <a:t> 전문직으로서의 자기계발필요</a:t>
            </a:r>
            <a:r>
              <a:rPr lang="en-US" altLang="ko-KR" dirty="0" smtClean="0"/>
              <a:t>)</a:t>
            </a:r>
          </a:p>
          <a:p>
            <a:pPr marL="624078" indent="-514350">
              <a:buNone/>
            </a:pPr>
            <a:endParaRPr lang="ko-KR" altLang="en-US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>
          <a:xfrm>
            <a:off x="500034" y="214290"/>
            <a:ext cx="8229600" cy="1143000"/>
          </a:xfrm>
        </p:spPr>
        <p:txBody>
          <a:bodyPr/>
          <a:lstStyle/>
          <a:p>
            <a:r>
              <a:rPr lang="ko-KR" altLang="en-US" dirty="0" smtClean="0"/>
              <a:t>학교사회복지의 원칙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0" y="1214422"/>
            <a:ext cx="9144000" cy="5429264"/>
          </a:xfrm>
        </p:spPr>
        <p:txBody>
          <a:bodyPr>
            <a:normAutofit/>
          </a:bodyPr>
          <a:lstStyle/>
          <a:p>
            <a:pPr marL="624078" indent="-514350">
              <a:buAutoNum type="arabicPeriod" startAt="3"/>
            </a:pPr>
            <a:r>
              <a:rPr lang="ko-KR" altLang="en-US" b="1" dirty="0" smtClean="0"/>
              <a:t>포괄성</a:t>
            </a:r>
            <a:endParaRPr lang="en-US" altLang="ko-KR" b="1" dirty="0" smtClean="0"/>
          </a:p>
          <a:p>
            <a:pPr marL="624078" indent="-514350">
              <a:buNone/>
            </a:pPr>
            <a:r>
              <a:rPr lang="en-US" altLang="ko-KR" dirty="0" smtClean="0"/>
              <a:t>  - </a:t>
            </a:r>
            <a:r>
              <a:rPr lang="ko-KR" altLang="en-US" dirty="0" smtClean="0"/>
              <a:t>학교사회복지실천은 학생이 갖고 있는   </a:t>
            </a:r>
            <a:endParaRPr lang="en-US" altLang="ko-KR" dirty="0" smtClean="0"/>
          </a:p>
          <a:p>
            <a:pPr marL="624078" indent="-514350">
              <a:buNone/>
            </a:pPr>
            <a:r>
              <a:rPr lang="ko-KR" altLang="en-US" dirty="0" smtClean="0"/>
              <a:t>     </a:t>
            </a:r>
            <a:r>
              <a:rPr lang="ko-KR" altLang="en-US" dirty="0" smtClean="0">
                <a:solidFill>
                  <a:srgbClr val="FF0000"/>
                </a:solidFill>
              </a:rPr>
              <a:t>다양한 문제양태</a:t>
            </a:r>
            <a:r>
              <a:rPr lang="ko-KR" altLang="en-US" dirty="0" smtClean="0"/>
              <a:t>에 </a:t>
            </a:r>
            <a:r>
              <a:rPr lang="ko-KR" altLang="en-US" dirty="0" smtClean="0">
                <a:solidFill>
                  <a:srgbClr val="FF0000"/>
                </a:solidFill>
              </a:rPr>
              <a:t>대응</a:t>
            </a:r>
            <a:r>
              <a:rPr lang="ko-KR" altLang="en-US" dirty="0" smtClean="0"/>
              <a:t>할 수 있어야 함</a:t>
            </a:r>
            <a:r>
              <a:rPr lang="en-US" altLang="ko-KR" dirty="0" smtClean="0"/>
              <a:t>.</a:t>
            </a:r>
          </a:p>
          <a:p>
            <a:pPr marL="624078" indent="-514350">
              <a:buNone/>
            </a:pPr>
            <a:r>
              <a:rPr lang="en-US" altLang="ko-KR" dirty="0" smtClean="0"/>
              <a:t>  - </a:t>
            </a:r>
            <a:r>
              <a:rPr lang="ko-KR" altLang="en-US" dirty="0" smtClean="0"/>
              <a:t>문제의 해결을 위해 제공되어야 하는 서비스는 </a:t>
            </a:r>
            <a:endParaRPr lang="en-US" altLang="ko-KR" dirty="0" smtClean="0"/>
          </a:p>
          <a:p>
            <a:pPr marL="624078" indent="-514350">
              <a:buNone/>
            </a:pPr>
            <a:r>
              <a:rPr lang="en-US" altLang="ko-KR" dirty="0" smtClean="0"/>
              <a:t>     </a:t>
            </a:r>
            <a:r>
              <a:rPr lang="ko-KR" altLang="en-US" dirty="0" smtClean="0"/>
              <a:t>그 영역에 있어 </a:t>
            </a:r>
            <a:r>
              <a:rPr lang="ko-KR" altLang="en-US" dirty="0" smtClean="0">
                <a:solidFill>
                  <a:srgbClr val="FF0000"/>
                </a:solidFill>
              </a:rPr>
              <a:t>포괄적</a:t>
            </a:r>
            <a:r>
              <a:rPr lang="ko-KR" altLang="en-US" dirty="0" smtClean="0"/>
              <a:t>이어야 함</a:t>
            </a:r>
            <a:r>
              <a:rPr lang="en-US" altLang="ko-KR" dirty="0" smtClean="0"/>
              <a:t>.</a:t>
            </a:r>
          </a:p>
          <a:p>
            <a:pPr marL="624078" indent="-514350">
              <a:buNone/>
            </a:pPr>
            <a:endParaRPr lang="en-US" altLang="ko-KR" dirty="0" smtClean="0"/>
          </a:p>
          <a:p>
            <a:pPr marL="624078" indent="-514350">
              <a:buAutoNum type="arabicPeriod" startAt="4"/>
            </a:pPr>
            <a:r>
              <a:rPr lang="ko-KR" altLang="en-US" b="1" dirty="0" smtClean="0"/>
              <a:t>복지성</a:t>
            </a:r>
            <a:endParaRPr lang="en-US" altLang="ko-KR" b="1" dirty="0" smtClean="0"/>
          </a:p>
          <a:p>
            <a:pPr marL="624078" indent="-514350">
              <a:buNone/>
            </a:pPr>
            <a:r>
              <a:rPr lang="en-US" altLang="ko-KR" dirty="0" smtClean="0"/>
              <a:t>   - </a:t>
            </a:r>
            <a:r>
              <a:rPr lang="ko-KR" altLang="en-US" dirty="0" smtClean="0"/>
              <a:t>배분적 사회정의를 주된 목적으로 하는 </a:t>
            </a:r>
            <a:endParaRPr lang="en-US" altLang="ko-KR" dirty="0" smtClean="0"/>
          </a:p>
          <a:p>
            <a:pPr marL="624078" indent="-514350">
              <a:buNone/>
            </a:pPr>
            <a:r>
              <a:rPr lang="en-US" altLang="ko-KR" dirty="0"/>
              <a:t> </a:t>
            </a:r>
            <a:r>
              <a:rPr lang="en-US" altLang="ko-KR" dirty="0" smtClean="0"/>
              <a:t>    </a:t>
            </a:r>
            <a:r>
              <a:rPr lang="ko-KR" altLang="en-US" dirty="0" smtClean="0"/>
              <a:t>사회복지실천의 </a:t>
            </a:r>
            <a:r>
              <a:rPr lang="ko-KR" altLang="en-US" dirty="0" smtClean="0"/>
              <a:t>특성상 학교사회복지의 일차적 </a:t>
            </a:r>
            <a:r>
              <a:rPr lang="ko-KR" altLang="en-US" dirty="0" smtClean="0"/>
              <a:t>대상</a:t>
            </a:r>
            <a:endParaRPr lang="en-US" altLang="ko-KR" dirty="0" smtClean="0"/>
          </a:p>
          <a:p>
            <a:pPr marL="624078" indent="-514350">
              <a:buNone/>
            </a:pPr>
            <a:r>
              <a:rPr lang="en-US" altLang="ko-KR" dirty="0" smtClean="0"/>
              <a:t>     </a:t>
            </a:r>
            <a:r>
              <a:rPr lang="ko-KR" altLang="en-US" dirty="0" smtClean="0"/>
              <a:t>소외되거나 취약한 계층의 자녀들과 열악한 지역환경에 위치한 학교</a:t>
            </a:r>
            <a:endParaRPr lang="ko-KR" altLang="en-US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>
          <a:xfrm>
            <a:off x="500034" y="142852"/>
            <a:ext cx="8229600" cy="1143000"/>
          </a:xfrm>
        </p:spPr>
        <p:txBody>
          <a:bodyPr/>
          <a:lstStyle/>
          <a:p>
            <a:r>
              <a:rPr lang="ko-KR" altLang="en-US" dirty="0" smtClean="0"/>
              <a:t>학교사회복지의 원칙</a:t>
            </a:r>
            <a:endParaRPr lang="ko-KR" altLang="en-US" dirty="0"/>
          </a:p>
        </p:txBody>
      </p:sp>
      <p:sp>
        <p:nvSpPr>
          <p:cNvPr id="4" name="오른쪽 화살표 3"/>
          <p:cNvSpPr/>
          <p:nvPr/>
        </p:nvSpPr>
        <p:spPr>
          <a:xfrm>
            <a:off x="179512" y="5517232"/>
            <a:ext cx="432048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ko-KR" sz="4000" dirty="0" smtClean="0"/>
              <a:t>1.  </a:t>
            </a:r>
            <a:r>
              <a:rPr lang="ko-KR" altLang="en-US" sz="4000" dirty="0" smtClean="0"/>
              <a:t>학교교육사회복지</a:t>
            </a:r>
            <a:endParaRPr lang="en-US" altLang="ko-KR" sz="4000" dirty="0" smtClean="0"/>
          </a:p>
          <a:p>
            <a:endParaRPr lang="en-US" altLang="ko-KR" sz="4000" dirty="0" smtClean="0"/>
          </a:p>
          <a:p>
            <a:r>
              <a:rPr lang="en-US" altLang="ko-KR" sz="4000" dirty="0" smtClean="0"/>
              <a:t>2.  </a:t>
            </a:r>
            <a:r>
              <a:rPr lang="ko-KR" altLang="en-US" sz="4000" dirty="0" smtClean="0"/>
              <a:t>학교사회복지의 목적 및 원칙</a:t>
            </a:r>
            <a:endParaRPr lang="en-US" altLang="ko-KR" sz="4000" dirty="0" smtClean="0"/>
          </a:p>
          <a:p>
            <a:endParaRPr lang="en-US" altLang="ko-KR" sz="4000" dirty="0" smtClean="0"/>
          </a:p>
          <a:p>
            <a:r>
              <a:rPr lang="en-US" altLang="ko-KR" sz="4000" dirty="0" smtClean="0"/>
              <a:t>3. </a:t>
            </a:r>
            <a:r>
              <a:rPr lang="ko-KR" altLang="en-US" sz="4000" dirty="0" smtClean="0"/>
              <a:t> 학교사회복지의 대상</a:t>
            </a:r>
            <a:endParaRPr lang="en-US" altLang="ko-KR" sz="4000" dirty="0" smtClean="0"/>
          </a:p>
          <a:p>
            <a:endParaRPr lang="en-US" altLang="ko-KR" sz="4000" dirty="0" smtClean="0"/>
          </a:p>
          <a:p>
            <a:r>
              <a:rPr lang="en-US" altLang="ko-KR" sz="4000" dirty="0" smtClean="0"/>
              <a:t>4. </a:t>
            </a:r>
            <a:r>
              <a:rPr lang="ko-KR" altLang="en-US" sz="4000" dirty="0" smtClean="0"/>
              <a:t> 학교사회복지사의 역할</a:t>
            </a:r>
            <a:endParaRPr lang="ko-KR" altLang="en-US" sz="4000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목차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b="1" dirty="0" smtClean="0"/>
              <a:t>아동 청소년 복지</a:t>
            </a:r>
            <a:endParaRPr lang="en-US" altLang="ko-KR" b="1" dirty="0" smtClean="0"/>
          </a:p>
          <a:p>
            <a:pPr>
              <a:buNone/>
            </a:pPr>
            <a:endParaRPr lang="ko-KR" altLang="en-US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관련 개념</a:t>
            </a:r>
            <a:endParaRPr lang="ko-KR" altLang="en-US" dirty="0"/>
          </a:p>
        </p:txBody>
      </p:sp>
      <p:graphicFrame>
        <p:nvGraphicFramePr>
          <p:cNvPr id="4" name="표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32470359"/>
              </p:ext>
            </p:extLst>
          </p:nvPr>
        </p:nvGraphicFramePr>
        <p:xfrm>
          <a:off x="142844" y="2071679"/>
          <a:ext cx="8786874" cy="4786321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1077635"/>
                <a:gridCol w="3813172"/>
                <a:gridCol w="3896067"/>
              </a:tblGrid>
              <a:tr h="841098">
                <a:tc>
                  <a:txBody>
                    <a:bodyPr/>
                    <a:lstStyle/>
                    <a:p>
                      <a:pPr latinLnBrk="1"/>
                      <a:endParaRPr lang="ko-KR" altLang="en-US" sz="2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2300" dirty="0" smtClean="0"/>
                        <a:t>           아동복지</a:t>
                      </a:r>
                      <a:endParaRPr lang="ko-KR" altLang="en-US" sz="2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2300" dirty="0" smtClean="0"/>
                        <a:t>        청소년 복지</a:t>
                      </a:r>
                      <a:endParaRPr lang="ko-KR" altLang="en-US" sz="2300" dirty="0"/>
                    </a:p>
                  </a:txBody>
                  <a:tcPr/>
                </a:tc>
              </a:tr>
              <a:tr h="841098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2300" dirty="0" smtClean="0"/>
                        <a:t>법</a:t>
                      </a:r>
                      <a:endParaRPr lang="ko-KR" altLang="en-US" sz="2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2300" dirty="0" smtClean="0"/>
                        <a:t>아동복지법 </a:t>
                      </a:r>
                      <a:r>
                        <a:rPr lang="en-US" altLang="ko-KR" sz="2300" dirty="0" smtClean="0"/>
                        <a:t>18</a:t>
                      </a:r>
                      <a:r>
                        <a:rPr lang="ko-KR" altLang="en-US" sz="2300" dirty="0" smtClean="0"/>
                        <a:t>세 미만</a:t>
                      </a:r>
                      <a:endParaRPr lang="ko-KR" altLang="en-US" sz="2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2300" dirty="0" smtClean="0"/>
                        <a:t>9</a:t>
                      </a:r>
                      <a:r>
                        <a:rPr lang="ko-KR" altLang="en-US" sz="2300" dirty="0" smtClean="0"/>
                        <a:t>세 이상 </a:t>
                      </a:r>
                      <a:r>
                        <a:rPr lang="en-US" altLang="ko-KR" sz="2300" dirty="0" smtClean="0"/>
                        <a:t>24</a:t>
                      </a:r>
                      <a:r>
                        <a:rPr lang="ko-KR" altLang="en-US" sz="2300" dirty="0" smtClean="0"/>
                        <a:t>세 이하</a:t>
                      </a:r>
                      <a:endParaRPr lang="ko-KR" altLang="en-US" sz="2300" dirty="0"/>
                    </a:p>
                  </a:txBody>
                  <a:tcPr/>
                </a:tc>
              </a:tr>
              <a:tr h="1412865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2300" dirty="0" smtClean="0"/>
                        <a:t>대상</a:t>
                      </a:r>
                      <a:endParaRPr lang="ko-KR" altLang="en-US" sz="2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2300" dirty="0" smtClean="0"/>
                        <a:t>고등학교 시기까지의 </a:t>
                      </a:r>
                      <a:endParaRPr lang="en-US" altLang="ko-KR" sz="2300" dirty="0" smtClean="0"/>
                    </a:p>
                    <a:p>
                      <a:pPr latinLnBrk="1"/>
                      <a:r>
                        <a:rPr lang="ko-KR" altLang="en-US" sz="2300" dirty="0" smtClean="0"/>
                        <a:t>모든 </a:t>
                      </a:r>
                      <a:r>
                        <a:rPr lang="ko-KR" altLang="en-US" sz="2300" dirty="0" smtClean="0"/>
                        <a:t>아동</a:t>
                      </a:r>
                      <a:endParaRPr lang="ko-KR" altLang="en-US" sz="2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2300" dirty="0" smtClean="0"/>
                        <a:t>초등학교 </a:t>
                      </a:r>
                      <a:r>
                        <a:rPr lang="en-US" altLang="ko-KR" sz="2300" dirty="0" smtClean="0"/>
                        <a:t>3</a:t>
                      </a:r>
                      <a:r>
                        <a:rPr lang="ko-KR" altLang="en-US" sz="2300" dirty="0" smtClean="0"/>
                        <a:t>학년 </a:t>
                      </a:r>
                      <a:r>
                        <a:rPr lang="en-US" altLang="ko-KR" sz="2300" dirty="0" smtClean="0"/>
                        <a:t>-</a:t>
                      </a:r>
                      <a:r>
                        <a:rPr lang="ko-KR" altLang="en-US" sz="2300" dirty="0" smtClean="0"/>
                        <a:t> 대학시기나</a:t>
                      </a:r>
                      <a:r>
                        <a:rPr lang="ko-KR" altLang="en-US" sz="2300" baseline="0" dirty="0" smtClean="0"/>
                        <a:t>  고등학교나 대학교 진학을 하지 않은 </a:t>
                      </a:r>
                      <a:r>
                        <a:rPr lang="en-US" altLang="ko-KR" sz="2300" baseline="0" dirty="0" smtClean="0"/>
                        <a:t>24</a:t>
                      </a:r>
                      <a:r>
                        <a:rPr lang="ko-KR" altLang="en-US" sz="2300" baseline="0" dirty="0" smtClean="0"/>
                        <a:t>세 성인</a:t>
                      </a:r>
                      <a:endParaRPr lang="ko-KR" altLang="en-US" sz="2300" dirty="0"/>
                    </a:p>
                  </a:txBody>
                  <a:tcPr/>
                </a:tc>
              </a:tr>
              <a:tr h="169126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2300" dirty="0" smtClean="0"/>
                        <a:t>초점</a:t>
                      </a:r>
                      <a:endParaRPr lang="ko-KR" altLang="en-US" sz="2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2300" dirty="0" smtClean="0"/>
                        <a:t>아동이 </a:t>
                      </a:r>
                      <a:r>
                        <a:rPr lang="ko-KR" altLang="en-US" sz="2300" dirty="0" smtClean="0">
                          <a:solidFill>
                            <a:srgbClr val="FF0000"/>
                          </a:solidFill>
                        </a:rPr>
                        <a:t>건강하게 출생</a:t>
                      </a:r>
                      <a:r>
                        <a:rPr lang="ko-KR" altLang="en-US" sz="2300" dirty="0" smtClean="0"/>
                        <a:t>하여 행복하고 안전하게 자라는 것</a:t>
                      </a:r>
                      <a:endParaRPr lang="ko-KR" altLang="en-US" sz="2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2300" dirty="0" smtClean="0"/>
                        <a:t>청소년이 </a:t>
                      </a:r>
                      <a:r>
                        <a:rPr lang="ko-KR" altLang="en-US" sz="2300" dirty="0" smtClean="0">
                          <a:solidFill>
                            <a:srgbClr val="FF0000"/>
                          </a:solidFill>
                        </a:rPr>
                        <a:t>정상의 삶을 영위</a:t>
                      </a:r>
                      <a:r>
                        <a:rPr lang="ko-KR" altLang="en-US" sz="2300" dirty="0" smtClean="0"/>
                        <a:t> 할 수 있도록 기본적인 여건을 </a:t>
                      </a:r>
                      <a:r>
                        <a:rPr lang="ko-KR" altLang="en-US" sz="2300" dirty="0" smtClean="0"/>
                        <a:t>조성</a:t>
                      </a:r>
                      <a:endParaRPr lang="en-US" altLang="ko-KR" sz="2300" dirty="0" smtClean="0"/>
                    </a:p>
                    <a:p>
                      <a:pPr latinLnBrk="1"/>
                      <a:r>
                        <a:rPr lang="ko-KR" altLang="en-US" sz="2300" dirty="0" smtClean="0">
                          <a:solidFill>
                            <a:srgbClr val="FF0000"/>
                          </a:solidFill>
                        </a:rPr>
                        <a:t>사회 </a:t>
                      </a:r>
                      <a:r>
                        <a:rPr lang="ko-KR" altLang="en-US" sz="2300" dirty="0" smtClean="0">
                          <a:solidFill>
                            <a:srgbClr val="FF0000"/>
                          </a:solidFill>
                        </a:rPr>
                        <a:t>경제적 지원 </a:t>
                      </a:r>
                      <a:r>
                        <a:rPr lang="ko-KR" altLang="en-US" sz="2300" dirty="0" smtClean="0"/>
                        <a:t>제공</a:t>
                      </a:r>
                      <a:endParaRPr lang="ko-KR" altLang="en-US" sz="23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5019506"/>
          </a:xfrm>
        </p:spPr>
        <p:txBody>
          <a:bodyPr/>
          <a:lstStyle/>
          <a:p>
            <a:r>
              <a:rPr lang="ko-KR" altLang="en-US" dirty="0" smtClean="0"/>
              <a:t>교육복지</a:t>
            </a:r>
            <a:r>
              <a:rPr lang="en-US" altLang="ko-KR" dirty="0" smtClean="0"/>
              <a:t>(</a:t>
            </a:r>
            <a:r>
              <a:rPr lang="ko-KR" altLang="en-US" dirty="0" smtClean="0"/>
              <a:t>이해영 </a:t>
            </a:r>
            <a:r>
              <a:rPr lang="en-US" altLang="ko-KR" dirty="0" smtClean="0"/>
              <a:t>2002)</a:t>
            </a:r>
          </a:p>
          <a:p>
            <a:pPr>
              <a:buNone/>
            </a:pPr>
            <a:r>
              <a:rPr lang="en-US" altLang="ko-KR" dirty="0" smtClean="0"/>
              <a:t>  </a:t>
            </a:r>
            <a:r>
              <a:rPr lang="ko-KR" altLang="en-US" dirty="0" smtClean="0"/>
              <a:t>교육적 가치를 구현하기 위해 </a:t>
            </a:r>
            <a:r>
              <a:rPr lang="ko-KR" altLang="en-US" dirty="0" smtClean="0">
                <a:solidFill>
                  <a:srgbClr val="FF0000"/>
                </a:solidFill>
              </a:rPr>
              <a:t>제반 지원활동</a:t>
            </a:r>
            <a:r>
              <a:rPr lang="ko-KR" altLang="en-US" dirty="0" smtClean="0"/>
              <a:t>을 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</a:t>
            </a:r>
            <a:r>
              <a:rPr lang="ko-KR" altLang="en-US" dirty="0" smtClean="0"/>
              <a:t>제공하는 것</a:t>
            </a:r>
            <a:endParaRPr lang="en-US" altLang="ko-KR" dirty="0" smtClean="0"/>
          </a:p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 </a:t>
            </a:r>
            <a:r>
              <a:rPr lang="ko-KR" altLang="en-US" b="1" dirty="0" smtClean="0"/>
              <a:t>교육복지우선지역 </a:t>
            </a:r>
            <a:r>
              <a:rPr lang="ko-KR" altLang="en-US" b="1" dirty="0" smtClean="0"/>
              <a:t>지원사업</a:t>
            </a:r>
            <a:r>
              <a:rPr lang="en-US" altLang="ko-KR" dirty="0" smtClean="0"/>
              <a:t>:</a:t>
            </a:r>
          </a:p>
          <a:p>
            <a:pPr>
              <a:buNone/>
            </a:pPr>
            <a:r>
              <a:rPr lang="en-US" altLang="ko-KR" dirty="0" smtClean="0"/>
              <a:t>   </a:t>
            </a:r>
            <a:r>
              <a:rPr lang="ko-KR" altLang="en-US" dirty="0" smtClean="0"/>
              <a:t>교육복지는 </a:t>
            </a:r>
            <a:r>
              <a:rPr lang="ko-KR" altLang="en-US" dirty="0" smtClean="0">
                <a:solidFill>
                  <a:srgbClr val="FF0000"/>
                </a:solidFill>
              </a:rPr>
              <a:t>저소득층 영 유아</a:t>
            </a:r>
            <a:r>
              <a:rPr lang="ko-KR" altLang="en-US" dirty="0" smtClean="0"/>
              <a:t>와 청소년에게 의미 있는 </a:t>
            </a:r>
            <a:r>
              <a:rPr lang="ko-KR" altLang="en-US" dirty="0" smtClean="0">
                <a:solidFill>
                  <a:srgbClr val="FF0000"/>
                </a:solidFill>
              </a:rPr>
              <a:t>교육가치를 실현</a:t>
            </a:r>
            <a:r>
              <a:rPr lang="ko-KR" altLang="en-US" dirty="0" smtClean="0"/>
              <a:t>하기 위해 제공하는 건강</a:t>
            </a:r>
            <a:r>
              <a:rPr lang="en-US" altLang="ko-KR" dirty="0" smtClean="0"/>
              <a:t>,</a:t>
            </a:r>
          </a:p>
          <a:p>
            <a:pPr>
              <a:buNone/>
            </a:pPr>
            <a:r>
              <a:rPr lang="en-US" altLang="ko-KR" dirty="0" smtClean="0"/>
              <a:t>   </a:t>
            </a:r>
            <a:r>
              <a:rPr lang="ko-KR" altLang="en-US" dirty="0" smtClean="0"/>
              <a:t>의료 등의 복지지원과 경제적 지원 및 교육적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</a:t>
            </a:r>
            <a:r>
              <a:rPr lang="ko-KR" altLang="en-US" dirty="0" smtClean="0"/>
              <a:t> 지원 일체 </a:t>
            </a:r>
            <a:endParaRPr lang="en-US" altLang="ko-KR" dirty="0" smtClean="0"/>
          </a:p>
          <a:p>
            <a:pPr>
              <a:buNone/>
            </a:pPr>
            <a:endParaRPr lang="ko-KR" altLang="en-US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관련 개념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57200" y="1481328"/>
            <a:ext cx="8401080" cy="5233820"/>
          </a:xfrm>
        </p:spPr>
        <p:txBody>
          <a:bodyPr/>
          <a:lstStyle/>
          <a:p>
            <a:pPr marL="624078" indent="-514350">
              <a:buAutoNum type="arabicPeriod"/>
            </a:pPr>
            <a:r>
              <a:rPr lang="ko-KR" altLang="en-US" dirty="0" smtClean="0">
                <a:solidFill>
                  <a:srgbClr val="FF0000"/>
                </a:solidFill>
              </a:rPr>
              <a:t>학교교육의 목적</a:t>
            </a:r>
            <a:r>
              <a:rPr lang="ko-KR" altLang="en-US" dirty="0" smtClean="0"/>
              <a:t>을 달성할 수 있도록 지원</a:t>
            </a:r>
            <a:endParaRPr lang="en-US" altLang="ko-KR" dirty="0" smtClean="0"/>
          </a:p>
          <a:p>
            <a:pPr marL="624078" indent="-514350">
              <a:buNone/>
            </a:pPr>
            <a:r>
              <a:rPr lang="en-US" altLang="ko-KR" dirty="0" smtClean="0"/>
              <a:t>     </a:t>
            </a:r>
            <a:r>
              <a:rPr lang="ko-KR" altLang="en-US" dirty="0" smtClean="0"/>
              <a:t>학교생활을 통해 </a:t>
            </a:r>
            <a:r>
              <a:rPr lang="ko-KR" altLang="en-US" dirty="0" smtClean="0">
                <a:solidFill>
                  <a:srgbClr val="FF0000"/>
                </a:solidFill>
              </a:rPr>
              <a:t>자신의 잠재력 최대한 개발</a:t>
            </a:r>
            <a:r>
              <a:rPr lang="en-US" altLang="ko-KR" dirty="0" smtClean="0"/>
              <a:t>,</a:t>
            </a:r>
          </a:p>
          <a:p>
            <a:pPr marL="624078" indent="-514350">
              <a:buNone/>
            </a:pPr>
            <a:r>
              <a:rPr lang="en-US" altLang="ko-KR" dirty="0" smtClean="0"/>
              <a:t>     </a:t>
            </a:r>
            <a:r>
              <a:rPr lang="ko-KR" altLang="en-US" dirty="0" smtClean="0"/>
              <a:t>적절한 학교교육 조화로운 인간관계</a:t>
            </a:r>
            <a:r>
              <a:rPr lang="en-US" altLang="ko-KR" dirty="0" smtClean="0"/>
              <a:t>.</a:t>
            </a:r>
          </a:p>
          <a:p>
            <a:pPr marL="624078" indent="-514350">
              <a:buNone/>
            </a:pPr>
            <a:r>
              <a:rPr lang="en-US" altLang="ko-KR" dirty="0" smtClean="0"/>
              <a:t> </a:t>
            </a:r>
            <a:endParaRPr lang="en-US" altLang="ko-KR" dirty="0" smtClean="0"/>
          </a:p>
          <a:p>
            <a:pPr marL="624078" indent="-514350">
              <a:buAutoNum type="arabicPeriod" startAt="2"/>
            </a:pPr>
            <a:r>
              <a:rPr lang="ko-KR" altLang="en-US" dirty="0" smtClean="0"/>
              <a:t>개인적 문제</a:t>
            </a:r>
            <a:r>
              <a:rPr lang="en-US" altLang="ko-KR" dirty="0" smtClean="0"/>
              <a:t>, </a:t>
            </a:r>
            <a:r>
              <a:rPr lang="ko-KR" altLang="en-US" dirty="0" smtClean="0"/>
              <a:t>가족 또는 대인관계상의 문제</a:t>
            </a:r>
            <a:r>
              <a:rPr lang="en-US" altLang="ko-KR" dirty="0" smtClean="0"/>
              <a:t>,</a:t>
            </a:r>
          </a:p>
          <a:p>
            <a:pPr marL="624078" indent="-514350">
              <a:buNone/>
            </a:pPr>
            <a:r>
              <a:rPr lang="en-US" altLang="ko-KR" dirty="0" smtClean="0"/>
              <a:t>     </a:t>
            </a:r>
            <a:r>
              <a:rPr lang="ko-KR" altLang="en-US" dirty="0" smtClean="0"/>
              <a:t>학교적응과 관련된 문제를 가지고 있는 </a:t>
            </a:r>
            <a:r>
              <a:rPr lang="ko-KR" altLang="en-US" dirty="0" smtClean="0"/>
              <a:t>학생들</a:t>
            </a:r>
            <a:endParaRPr lang="en-US" altLang="ko-KR" dirty="0" smtClean="0"/>
          </a:p>
          <a:p>
            <a:pPr marL="624078" indent="-514350">
              <a:buNone/>
            </a:pPr>
            <a:r>
              <a:rPr lang="en-US" altLang="ko-KR" dirty="0"/>
              <a:t> </a:t>
            </a:r>
            <a:r>
              <a:rPr lang="en-US" altLang="ko-KR" dirty="0" smtClean="0"/>
              <a:t>   </a:t>
            </a:r>
            <a:r>
              <a:rPr lang="ko-KR" altLang="en-US" dirty="0" smtClean="0"/>
              <a:t> </a:t>
            </a:r>
            <a:r>
              <a:rPr lang="ko-KR" altLang="en-US" dirty="0" smtClean="0"/>
              <a:t>사회복지서비스 제공하는 것</a:t>
            </a:r>
            <a:endParaRPr lang="en-US" altLang="ko-KR" dirty="0" smtClean="0"/>
          </a:p>
          <a:p>
            <a:pPr marL="624078" indent="-514350">
              <a:buAutoNum type="arabicPeriod" startAt="2"/>
            </a:pPr>
            <a:endParaRPr lang="en-US" altLang="ko-KR" dirty="0" smtClean="0"/>
          </a:p>
          <a:p>
            <a:pPr marL="624078" indent="-514350">
              <a:buAutoNum type="arabicPeriod" startAt="3"/>
            </a:pPr>
            <a:r>
              <a:rPr lang="ko-KR" altLang="en-US" dirty="0" smtClean="0">
                <a:solidFill>
                  <a:srgbClr val="FF0000"/>
                </a:solidFill>
              </a:rPr>
              <a:t>가족</a:t>
            </a:r>
            <a:r>
              <a:rPr lang="en-US" altLang="ko-KR" dirty="0" smtClean="0">
                <a:solidFill>
                  <a:srgbClr val="FF0000"/>
                </a:solidFill>
              </a:rPr>
              <a:t>-</a:t>
            </a:r>
            <a:r>
              <a:rPr lang="ko-KR" altLang="en-US" dirty="0" smtClean="0">
                <a:solidFill>
                  <a:srgbClr val="FF0000"/>
                </a:solidFill>
              </a:rPr>
              <a:t>학교</a:t>
            </a:r>
            <a:r>
              <a:rPr lang="en-US" altLang="ko-KR" dirty="0" smtClean="0">
                <a:solidFill>
                  <a:srgbClr val="FF0000"/>
                </a:solidFill>
              </a:rPr>
              <a:t>-</a:t>
            </a:r>
            <a:r>
              <a:rPr lang="ko-KR" altLang="en-US" dirty="0" smtClean="0">
                <a:solidFill>
                  <a:srgbClr val="FF0000"/>
                </a:solidFill>
              </a:rPr>
              <a:t>지역사회 간의 연계</a:t>
            </a:r>
            <a:r>
              <a:rPr lang="ko-KR" altLang="en-US" dirty="0" smtClean="0"/>
              <a:t>를 강화하여 </a:t>
            </a:r>
            <a:endParaRPr lang="en-US" altLang="ko-KR" dirty="0" smtClean="0"/>
          </a:p>
          <a:p>
            <a:pPr marL="624078" indent="-514350">
              <a:buNone/>
            </a:pPr>
            <a:r>
              <a:rPr lang="en-US" altLang="ko-KR" dirty="0" smtClean="0"/>
              <a:t>     </a:t>
            </a:r>
            <a:r>
              <a:rPr lang="ko-KR" altLang="en-US" dirty="0" smtClean="0"/>
              <a:t>학생들에게 </a:t>
            </a:r>
            <a:r>
              <a:rPr lang="ko-KR" altLang="en-US" dirty="0" smtClean="0">
                <a:solidFill>
                  <a:srgbClr val="FF0000"/>
                </a:solidFill>
              </a:rPr>
              <a:t>최적의 교육환경을 제공 </a:t>
            </a:r>
            <a:r>
              <a:rPr lang="ko-KR" altLang="en-US" dirty="0" smtClean="0"/>
              <a:t>하는 것</a:t>
            </a:r>
            <a:endParaRPr lang="en-US" altLang="ko-KR" dirty="0" smtClean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학교사회복지의 목적 및 원칙</a:t>
            </a:r>
            <a:endParaRPr lang="ko-KR" altLang="en-US" dirty="0"/>
          </a:p>
        </p:txBody>
      </p:sp>
      <p:sp>
        <p:nvSpPr>
          <p:cNvPr id="4" name="오른쪽 화살표 3"/>
          <p:cNvSpPr/>
          <p:nvPr/>
        </p:nvSpPr>
        <p:spPr>
          <a:xfrm>
            <a:off x="611560" y="4365104"/>
            <a:ext cx="432048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내용 개체 틀 3" descr="df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1214422"/>
            <a:ext cx="9144000" cy="5643578"/>
          </a:xfrm>
        </p:spPr>
      </p:pic>
      <p:sp>
        <p:nvSpPr>
          <p:cNvPr id="3" name="제목 2"/>
          <p:cNvSpPr>
            <a:spLocks noGrp="1"/>
          </p:cNvSpPr>
          <p:nvPr>
            <p:ph type="title"/>
          </p:nvPr>
        </p:nvSpPr>
        <p:spPr>
          <a:xfrm>
            <a:off x="428596" y="142852"/>
            <a:ext cx="8229600" cy="1143000"/>
          </a:xfrm>
        </p:spPr>
        <p:txBody>
          <a:bodyPr/>
          <a:lstStyle/>
          <a:p>
            <a:r>
              <a:rPr lang="ko-KR" altLang="en-US" dirty="0" smtClean="0"/>
              <a:t>학교사회복지의 대상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24078" indent="-514350">
              <a:buAutoNum type="arabicPeriod"/>
            </a:pPr>
            <a:r>
              <a:rPr lang="ko-KR" altLang="en-US" b="1" dirty="0" smtClean="0"/>
              <a:t>임상사회복지사의 역할</a:t>
            </a:r>
            <a:endParaRPr lang="en-US" altLang="ko-KR" b="1" dirty="0" smtClean="0"/>
          </a:p>
          <a:p>
            <a:pPr marL="624078" indent="-514350">
              <a:buAutoNum type="arabicPeriod"/>
            </a:pPr>
            <a:endParaRPr lang="en-US" altLang="ko-KR" dirty="0" smtClean="0"/>
          </a:p>
          <a:p>
            <a:pPr marL="624078" indent="-514350">
              <a:buNone/>
            </a:pPr>
            <a:r>
              <a:rPr lang="en-US" altLang="ko-KR" dirty="0" smtClean="0"/>
              <a:t>    </a:t>
            </a:r>
            <a:r>
              <a:rPr lang="en-US" altLang="ko-KR" dirty="0" smtClean="0"/>
              <a:t>*</a:t>
            </a:r>
            <a:r>
              <a:rPr lang="ko-KR" altLang="en-US" dirty="0" err="1" smtClean="0"/>
              <a:t>학교사회복지사는</a:t>
            </a:r>
            <a:r>
              <a:rPr lang="ko-KR" altLang="en-US" dirty="0" smtClean="0"/>
              <a:t> </a:t>
            </a:r>
            <a:r>
              <a:rPr lang="ko-KR" altLang="en-US" dirty="0" smtClean="0"/>
              <a:t>학생의 심리</a:t>
            </a:r>
            <a:r>
              <a:rPr lang="en-US" altLang="ko-KR" dirty="0" smtClean="0"/>
              <a:t>, </a:t>
            </a:r>
            <a:r>
              <a:rPr lang="ko-KR" altLang="en-US" dirty="0" smtClean="0"/>
              <a:t>정서적 문제의 원인을 </a:t>
            </a:r>
            <a:r>
              <a:rPr lang="ko-KR" altLang="en-US" dirty="0" smtClean="0"/>
              <a:t>파악</a:t>
            </a:r>
            <a:endParaRPr lang="en-US" altLang="ko-KR" dirty="0" smtClean="0"/>
          </a:p>
          <a:p>
            <a:pPr marL="624078" indent="-514350">
              <a:buNone/>
            </a:pPr>
            <a:r>
              <a:rPr lang="en-US" altLang="ko-KR" dirty="0"/>
              <a:t> </a:t>
            </a:r>
            <a:r>
              <a:rPr lang="en-US" altLang="ko-KR" dirty="0" smtClean="0"/>
              <a:t>   </a:t>
            </a:r>
            <a:r>
              <a:rPr lang="ko-KR" altLang="en-US" dirty="0" smtClean="0"/>
              <a:t> </a:t>
            </a:r>
            <a:r>
              <a:rPr lang="ko-KR" altLang="en-US" dirty="0" smtClean="0">
                <a:solidFill>
                  <a:srgbClr val="FF0000"/>
                </a:solidFill>
              </a:rPr>
              <a:t>개별상담</a:t>
            </a:r>
            <a:r>
              <a:rPr lang="en-US" altLang="ko-KR" dirty="0" smtClean="0">
                <a:solidFill>
                  <a:srgbClr val="FF0000"/>
                </a:solidFill>
              </a:rPr>
              <a:t>, </a:t>
            </a:r>
            <a:r>
              <a:rPr lang="ko-KR" altLang="en-US" dirty="0" smtClean="0">
                <a:solidFill>
                  <a:srgbClr val="FF0000"/>
                </a:solidFill>
              </a:rPr>
              <a:t>집단상담</a:t>
            </a:r>
            <a:r>
              <a:rPr lang="en-US" altLang="ko-KR" dirty="0" smtClean="0">
                <a:solidFill>
                  <a:srgbClr val="FF0000"/>
                </a:solidFill>
              </a:rPr>
              <a:t>, </a:t>
            </a:r>
            <a:r>
              <a:rPr lang="ko-KR" altLang="en-US" dirty="0" smtClean="0">
                <a:solidFill>
                  <a:srgbClr val="FF0000"/>
                </a:solidFill>
              </a:rPr>
              <a:t>가족치료 </a:t>
            </a:r>
            <a:r>
              <a:rPr lang="ko-KR" altLang="en-US" dirty="0" smtClean="0"/>
              <a:t>등의 전문적인 심리치료를 제공하여야 함</a:t>
            </a:r>
            <a:r>
              <a:rPr lang="en-US" altLang="ko-KR" dirty="0" smtClean="0"/>
              <a:t>.</a:t>
            </a:r>
          </a:p>
          <a:p>
            <a:pPr marL="624078" indent="-514350">
              <a:buNone/>
            </a:pPr>
            <a:endParaRPr lang="en-US" altLang="ko-KR" dirty="0" smtClean="0"/>
          </a:p>
          <a:p>
            <a:pPr marL="624078" indent="-514350">
              <a:buNone/>
            </a:pPr>
            <a:endParaRPr lang="ko-KR" altLang="en-US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학교사회복지사의 역할</a:t>
            </a:r>
            <a:endParaRPr lang="ko-KR" altLang="en-US" dirty="0"/>
          </a:p>
        </p:txBody>
      </p:sp>
      <p:sp>
        <p:nvSpPr>
          <p:cNvPr id="4" name="오른쪽 화살표 3"/>
          <p:cNvSpPr/>
          <p:nvPr/>
        </p:nvSpPr>
        <p:spPr>
          <a:xfrm>
            <a:off x="539552" y="3429000"/>
            <a:ext cx="504056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624078" indent="-514350">
              <a:buNone/>
            </a:pPr>
            <a:r>
              <a:rPr lang="en-US" altLang="ko-KR" b="1" dirty="0" smtClean="0"/>
              <a:t>2. </a:t>
            </a:r>
            <a:r>
              <a:rPr lang="ko-KR" altLang="en-US" b="1" dirty="0" smtClean="0"/>
              <a:t>지역사회의 자원활용</a:t>
            </a:r>
            <a:endParaRPr lang="en-US" altLang="ko-KR" b="1" dirty="0" smtClean="0"/>
          </a:p>
          <a:p>
            <a:pPr marL="624078" indent="-514350">
              <a:buNone/>
            </a:pPr>
            <a:endParaRPr lang="en-US" altLang="ko-KR" dirty="0" smtClean="0"/>
          </a:p>
          <a:p>
            <a:pPr marL="624078" indent="-514350">
              <a:buNone/>
            </a:pPr>
            <a:r>
              <a:rPr lang="en-US" altLang="ko-KR" dirty="0" smtClean="0"/>
              <a:t>      </a:t>
            </a:r>
            <a:r>
              <a:rPr lang="ko-KR" altLang="en-US" dirty="0" smtClean="0"/>
              <a:t>학생의 심리 정서적 </a:t>
            </a:r>
            <a:r>
              <a:rPr lang="ko-KR" altLang="en-US" dirty="0" smtClean="0"/>
              <a:t>문제</a:t>
            </a:r>
            <a:r>
              <a:rPr lang="en-US" altLang="ko-KR" dirty="0" smtClean="0"/>
              <a:t>?</a:t>
            </a:r>
          </a:p>
          <a:p>
            <a:pPr marL="624078" indent="-514350">
              <a:buNone/>
            </a:pPr>
            <a:r>
              <a:rPr lang="en-US" altLang="ko-KR" dirty="0"/>
              <a:t> </a:t>
            </a:r>
            <a:r>
              <a:rPr lang="en-US" altLang="ko-KR" dirty="0" smtClean="0"/>
              <a:t>   -</a:t>
            </a:r>
            <a:r>
              <a:rPr lang="ko-KR" altLang="en-US" dirty="0" smtClean="0"/>
              <a:t>학생 </a:t>
            </a:r>
            <a:r>
              <a:rPr lang="ko-KR" altLang="en-US" dirty="0" smtClean="0"/>
              <a:t>개인의 </a:t>
            </a:r>
            <a:r>
              <a:rPr lang="ko-KR" altLang="en-US" dirty="0" smtClean="0">
                <a:solidFill>
                  <a:srgbClr val="FF0000"/>
                </a:solidFill>
              </a:rPr>
              <a:t>인성적 </a:t>
            </a:r>
            <a:r>
              <a:rPr lang="ko-KR" altLang="en-US" dirty="0" smtClean="0">
                <a:solidFill>
                  <a:srgbClr val="FF0000"/>
                </a:solidFill>
              </a:rPr>
              <a:t>특성</a:t>
            </a:r>
            <a:r>
              <a:rPr lang="ko-KR" altLang="en-US" dirty="0" smtClean="0"/>
              <a:t>에 의해 발생하기도 하지만</a:t>
            </a:r>
            <a:r>
              <a:rPr lang="en-US" altLang="ko-KR" dirty="0" smtClean="0"/>
              <a:t>, </a:t>
            </a:r>
            <a:r>
              <a:rPr lang="ko-KR" altLang="en-US" dirty="0" smtClean="0">
                <a:solidFill>
                  <a:srgbClr val="FF0000"/>
                </a:solidFill>
              </a:rPr>
              <a:t>경제적</a:t>
            </a:r>
            <a:r>
              <a:rPr lang="ko-KR" altLang="en-US" dirty="0" smtClean="0"/>
              <a:t> 혹은 </a:t>
            </a:r>
            <a:r>
              <a:rPr lang="ko-KR" altLang="en-US" dirty="0" smtClean="0">
                <a:solidFill>
                  <a:srgbClr val="FF0000"/>
                </a:solidFill>
              </a:rPr>
              <a:t>사회환경적 </a:t>
            </a:r>
            <a:r>
              <a:rPr lang="ko-KR" altLang="en-US" dirty="0" smtClean="0">
                <a:solidFill>
                  <a:srgbClr val="FF0000"/>
                </a:solidFill>
              </a:rPr>
              <a:t>영향</a:t>
            </a:r>
            <a:r>
              <a:rPr lang="ko-KR" altLang="en-US" dirty="0" smtClean="0"/>
              <a:t>을 줌</a:t>
            </a:r>
            <a:r>
              <a:rPr lang="en-US" altLang="ko-KR" dirty="0" smtClean="0"/>
              <a:t>.</a:t>
            </a:r>
          </a:p>
          <a:p>
            <a:pPr marL="624078" indent="-514350">
              <a:buNone/>
            </a:pPr>
            <a:endParaRPr lang="en-US" altLang="ko-KR" dirty="0" smtClean="0"/>
          </a:p>
          <a:p>
            <a:pPr marL="624078" indent="-514350">
              <a:buNone/>
            </a:pPr>
            <a:r>
              <a:rPr lang="en-US" altLang="ko-KR" dirty="0" smtClean="0"/>
              <a:t>       ex) </a:t>
            </a:r>
            <a:r>
              <a:rPr lang="ko-KR" altLang="en-US" dirty="0" smtClean="0"/>
              <a:t>빈곤가정 학생</a:t>
            </a:r>
            <a:r>
              <a:rPr lang="en-US" altLang="ko-KR" dirty="0" smtClean="0"/>
              <a:t>, </a:t>
            </a:r>
            <a:r>
              <a:rPr lang="ko-KR" altLang="en-US" dirty="0" smtClean="0"/>
              <a:t>결식아동</a:t>
            </a:r>
            <a:endParaRPr lang="en-US" altLang="ko-KR" dirty="0" smtClean="0"/>
          </a:p>
          <a:p>
            <a:pPr marL="624078" indent="-514350">
              <a:buNone/>
            </a:pPr>
            <a:r>
              <a:rPr lang="en-US" altLang="ko-KR" dirty="0" smtClean="0"/>
              <a:t>     </a:t>
            </a:r>
            <a:r>
              <a:rPr lang="ko-KR" altLang="en-US" dirty="0" smtClean="0"/>
              <a:t>        장학금</a:t>
            </a:r>
            <a:r>
              <a:rPr lang="en-US" altLang="ko-KR" dirty="0" smtClean="0"/>
              <a:t>, </a:t>
            </a:r>
            <a:r>
              <a:rPr lang="ko-KR" altLang="en-US" dirty="0" smtClean="0"/>
              <a:t>무료학교급식 알선</a:t>
            </a:r>
            <a:r>
              <a:rPr lang="en-US" altLang="ko-KR" dirty="0" smtClean="0"/>
              <a:t>, </a:t>
            </a:r>
            <a:r>
              <a:rPr lang="ko-KR" altLang="en-US" dirty="0" smtClean="0"/>
              <a:t>대리부모 역할</a:t>
            </a:r>
            <a:endParaRPr lang="en-US" altLang="ko-KR" dirty="0" smtClean="0"/>
          </a:p>
          <a:p>
            <a:pPr marL="624078" indent="-514350">
              <a:buNone/>
            </a:pPr>
            <a:r>
              <a:rPr lang="en-US" altLang="ko-KR" dirty="0" smtClean="0"/>
              <a:t>            </a:t>
            </a:r>
            <a:r>
              <a:rPr lang="ko-KR" altLang="en-US" dirty="0" smtClean="0"/>
              <a:t> 할 수 있는 자원봉사자 연결</a:t>
            </a:r>
            <a:endParaRPr lang="en-US" altLang="ko-KR" dirty="0" smtClean="0"/>
          </a:p>
          <a:p>
            <a:pPr marL="624078" indent="-514350">
              <a:buNone/>
            </a:pPr>
            <a:r>
              <a:rPr lang="en-US" altLang="ko-KR" dirty="0" smtClean="0"/>
              <a:t>  </a:t>
            </a:r>
          </a:p>
          <a:p>
            <a:pPr marL="624078" indent="-514350">
              <a:buNone/>
            </a:pPr>
            <a:r>
              <a:rPr lang="en-US" altLang="ko-KR" dirty="0" smtClean="0"/>
              <a:t>     </a:t>
            </a:r>
          </a:p>
          <a:p>
            <a:pPr marL="624078" indent="-514350">
              <a:buNone/>
            </a:pPr>
            <a:endParaRPr lang="ko-KR" altLang="en-US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학교사회복지사의 역할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142844" y="1428736"/>
            <a:ext cx="928694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altLang="ko-KR" b="1" dirty="0" smtClean="0"/>
              <a:t>3. </a:t>
            </a:r>
            <a:r>
              <a:rPr lang="ko-KR" altLang="en-US" b="1" dirty="0" smtClean="0"/>
              <a:t>교육적 </a:t>
            </a:r>
            <a:r>
              <a:rPr lang="ko-KR" altLang="en-US" b="1" dirty="0" err="1" smtClean="0"/>
              <a:t>카운셀링</a:t>
            </a:r>
            <a:r>
              <a:rPr lang="ko-KR" altLang="en-US" b="1" dirty="0" smtClean="0"/>
              <a:t> 제공</a:t>
            </a:r>
            <a:endParaRPr lang="en-US" altLang="ko-KR" b="1" dirty="0" smtClean="0"/>
          </a:p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  </a:t>
            </a:r>
            <a:r>
              <a:rPr lang="ko-KR" altLang="en-US" dirty="0" err="1" smtClean="0"/>
              <a:t>학교사회복지사는</a:t>
            </a:r>
            <a:r>
              <a:rPr lang="ko-KR" altLang="en-US" dirty="0" smtClean="0"/>
              <a:t> </a:t>
            </a:r>
            <a:r>
              <a:rPr lang="ko-KR" altLang="en-US" dirty="0" smtClean="0">
                <a:solidFill>
                  <a:srgbClr val="FF0000"/>
                </a:solidFill>
              </a:rPr>
              <a:t>교직원이나 학부모들</a:t>
            </a:r>
            <a:r>
              <a:rPr lang="ko-KR" altLang="en-US" dirty="0" smtClean="0"/>
              <a:t>에게 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    학생문제의 원인과 이의 예방과 해결에 도움을 준다</a:t>
            </a:r>
            <a:r>
              <a:rPr lang="en-US" altLang="ko-KR" dirty="0" smtClean="0"/>
              <a:t>.</a:t>
            </a:r>
          </a:p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ex) </a:t>
            </a:r>
            <a:r>
              <a:rPr lang="ko-KR" altLang="en-US" dirty="0" smtClean="0"/>
              <a:t>교 사 </a:t>
            </a:r>
            <a:r>
              <a:rPr lang="en-US" altLang="ko-KR" dirty="0" smtClean="0"/>
              <a:t>– </a:t>
            </a:r>
            <a:r>
              <a:rPr lang="ko-KR" altLang="en-US" dirty="0" smtClean="0"/>
              <a:t>학생비행의 원인과 특징</a:t>
            </a:r>
            <a:r>
              <a:rPr lang="en-US" altLang="ko-KR" dirty="0" smtClean="0"/>
              <a:t>, </a:t>
            </a:r>
            <a:r>
              <a:rPr lang="ko-KR" altLang="en-US" dirty="0" smtClean="0"/>
              <a:t>심리적 상태</a:t>
            </a:r>
            <a:r>
              <a:rPr lang="en-US" altLang="ko-KR" dirty="0" smtClean="0"/>
              <a:t>, </a:t>
            </a:r>
          </a:p>
          <a:p>
            <a:pPr>
              <a:buNone/>
            </a:pPr>
            <a:r>
              <a:rPr lang="en-US" altLang="ko-KR" dirty="0" smtClean="0"/>
              <a:t>                  </a:t>
            </a:r>
            <a:r>
              <a:rPr lang="ko-KR" altLang="en-US" dirty="0" smtClean="0"/>
              <a:t>동료  학생과의 사회화 과정 관해 설명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     </a:t>
            </a:r>
            <a:r>
              <a:rPr lang="ko-KR" altLang="en-US" dirty="0" smtClean="0"/>
              <a:t>학부모</a:t>
            </a:r>
            <a:r>
              <a:rPr lang="en-US" altLang="ko-KR" dirty="0" smtClean="0"/>
              <a:t>- </a:t>
            </a:r>
            <a:r>
              <a:rPr lang="ko-KR" altLang="en-US" dirty="0" smtClean="0"/>
              <a:t>청소년 발달심리적 특징</a:t>
            </a:r>
            <a:r>
              <a:rPr lang="en-US" altLang="ko-KR" dirty="0" smtClean="0"/>
              <a:t>, </a:t>
            </a:r>
            <a:r>
              <a:rPr lang="ko-KR" altLang="en-US" dirty="0" smtClean="0"/>
              <a:t>아동양육방법 교육</a:t>
            </a:r>
            <a:r>
              <a:rPr lang="en-US" altLang="ko-KR" dirty="0" smtClean="0"/>
              <a:t>   </a:t>
            </a:r>
            <a:endParaRPr lang="ko-KR" altLang="en-US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학교사회복지사의 역할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28596" y="1785926"/>
            <a:ext cx="8472518" cy="4525963"/>
          </a:xfrm>
        </p:spPr>
        <p:txBody>
          <a:bodyPr/>
          <a:lstStyle/>
          <a:p>
            <a:pPr>
              <a:buNone/>
            </a:pPr>
            <a:r>
              <a:rPr lang="en-US" altLang="ko-KR" dirty="0" smtClean="0"/>
              <a:t>4.</a:t>
            </a:r>
            <a:r>
              <a:rPr lang="en-US" altLang="ko-KR" b="1" dirty="0" smtClean="0"/>
              <a:t> </a:t>
            </a:r>
            <a:r>
              <a:rPr lang="ko-KR" altLang="en-US" b="1" dirty="0" err="1" smtClean="0"/>
              <a:t>학교사회복지사는</a:t>
            </a:r>
            <a:endParaRPr lang="en-US" altLang="ko-KR" b="1" dirty="0" smtClean="0"/>
          </a:p>
          <a:p>
            <a:pPr>
              <a:buNone/>
            </a:pPr>
            <a:endParaRPr lang="en-US" altLang="ko-KR" b="1" dirty="0" smtClean="0"/>
          </a:p>
          <a:p>
            <a:pPr>
              <a:buNone/>
            </a:pPr>
            <a:r>
              <a:rPr lang="en-US" altLang="ko-KR" b="1" dirty="0" smtClean="0"/>
              <a:t>  </a:t>
            </a:r>
            <a:r>
              <a:rPr lang="ko-KR" altLang="en-US" b="1" dirty="0" smtClean="0"/>
              <a:t> </a:t>
            </a:r>
            <a:r>
              <a:rPr lang="ko-KR" altLang="en-US" dirty="0" smtClean="0"/>
              <a:t>가정</a:t>
            </a:r>
            <a:r>
              <a:rPr lang="en-US" altLang="ko-KR" dirty="0" smtClean="0"/>
              <a:t>-</a:t>
            </a:r>
            <a:r>
              <a:rPr lang="ko-KR" altLang="en-US" dirty="0" smtClean="0"/>
              <a:t>학교</a:t>
            </a:r>
            <a:r>
              <a:rPr lang="en-US" altLang="ko-KR" dirty="0" smtClean="0"/>
              <a:t>-</a:t>
            </a:r>
            <a:r>
              <a:rPr lang="ko-KR" altLang="en-US" dirty="0" smtClean="0"/>
              <a:t>지역사회의 관계를 증진시키는 연계자</a:t>
            </a:r>
            <a:endParaRPr lang="en-US" altLang="ko-KR" dirty="0" smtClean="0"/>
          </a:p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· </a:t>
            </a:r>
            <a:r>
              <a:rPr lang="ko-KR" altLang="en-US" dirty="0" smtClean="0"/>
              <a:t>지역주민 </a:t>
            </a:r>
            <a:r>
              <a:rPr lang="en-US" altLang="ko-KR" dirty="0" smtClean="0"/>
              <a:t>- </a:t>
            </a:r>
            <a:r>
              <a:rPr lang="ko-KR" altLang="en-US" dirty="0" smtClean="0"/>
              <a:t>지역사회의 청소년 유해환경 개선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· </a:t>
            </a:r>
            <a:r>
              <a:rPr lang="ko-KR" altLang="en-US" dirty="0" smtClean="0"/>
              <a:t>학      교 </a:t>
            </a:r>
            <a:r>
              <a:rPr lang="en-US" altLang="ko-KR" dirty="0" smtClean="0"/>
              <a:t>- </a:t>
            </a:r>
            <a:r>
              <a:rPr lang="ko-KR" altLang="en-US" dirty="0" smtClean="0"/>
              <a:t>학교시설이나 환경을 지역주민을 위한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                 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열린환경</a:t>
            </a:r>
            <a:r>
              <a:rPr lang="ko-KR" altLang="en-US" dirty="0" smtClean="0"/>
              <a:t> 개방 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· </a:t>
            </a:r>
            <a:r>
              <a:rPr lang="ko-KR" altLang="en-US" dirty="0" smtClean="0"/>
              <a:t>가      정 </a:t>
            </a:r>
            <a:r>
              <a:rPr lang="en-US" altLang="ko-KR" dirty="0" smtClean="0"/>
              <a:t>- </a:t>
            </a:r>
            <a:r>
              <a:rPr lang="ko-KR" altLang="en-US" dirty="0" smtClean="0"/>
              <a:t>가족자원봉사자</a:t>
            </a:r>
            <a:endParaRPr lang="ko-KR" altLang="en-US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학교사회복지사의 역할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altLang="ko-KR" dirty="0" smtClean="0"/>
              <a:t>5. </a:t>
            </a:r>
            <a:r>
              <a:rPr lang="ko-KR" altLang="en-US" dirty="0" err="1" smtClean="0"/>
              <a:t>학교사회복지사는</a:t>
            </a:r>
            <a:r>
              <a:rPr lang="ko-KR" altLang="en-US" dirty="0" smtClean="0"/>
              <a:t> 학교 내외의 타 전문직과 </a:t>
            </a:r>
            <a:r>
              <a:rPr lang="ko-KR" altLang="en-US" dirty="0" smtClean="0"/>
              <a:t>협력학교행정이나 </a:t>
            </a:r>
            <a:r>
              <a:rPr lang="ko-KR" altLang="en-US" dirty="0" smtClean="0"/>
              <a:t>교육정책이 학생을 위한 최선의 결정이 되도록 도움을 줌</a:t>
            </a:r>
            <a:r>
              <a:rPr lang="en-US" altLang="ko-KR" dirty="0" smtClean="0"/>
              <a:t>.</a:t>
            </a:r>
          </a:p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ex) </a:t>
            </a:r>
            <a:r>
              <a:rPr lang="ko-KR" altLang="en-US" dirty="0" smtClean="0"/>
              <a:t>양호교사</a:t>
            </a:r>
            <a:r>
              <a:rPr lang="en-US" altLang="ko-KR" dirty="0" smtClean="0"/>
              <a:t>, </a:t>
            </a:r>
            <a:r>
              <a:rPr lang="ko-KR" altLang="en-US" dirty="0" smtClean="0"/>
              <a:t>특수교사 협조</a:t>
            </a:r>
            <a:r>
              <a:rPr lang="en-US" altLang="ko-KR" dirty="0" smtClean="0"/>
              <a:t>- </a:t>
            </a:r>
            <a:r>
              <a:rPr lang="ko-KR" altLang="en-US" dirty="0" smtClean="0"/>
              <a:t>질병</a:t>
            </a:r>
            <a:r>
              <a:rPr lang="en-US" altLang="ko-KR" dirty="0" smtClean="0"/>
              <a:t>,</a:t>
            </a:r>
            <a:r>
              <a:rPr lang="ko-KR" altLang="en-US" dirty="0" smtClean="0"/>
              <a:t> 장애</a:t>
            </a:r>
            <a:endParaRPr lang="en-US" altLang="ko-KR" dirty="0" smtClean="0"/>
          </a:p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      </a:t>
            </a:r>
            <a:r>
              <a:rPr lang="ko-KR" altLang="en-US" dirty="0" smtClean="0"/>
              <a:t>학교행정가</a:t>
            </a:r>
            <a:r>
              <a:rPr lang="en-US" altLang="ko-KR" dirty="0" smtClean="0"/>
              <a:t>, </a:t>
            </a:r>
            <a:r>
              <a:rPr lang="ko-KR" altLang="en-US" dirty="0" smtClean="0"/>
              <a:t>부모</a:t>
            </a:r>
            <a:r>
              <a:rPr lang="en-US" altLang="ko-KR" dirty="0" smtClean="0"/>
              <a:t>, </a:t>
            </a:r>
            <a:r>
              <a:rPr lang="ko-KR" altLang="en-US" dirty="0" smtClean="0"/>
              <a:t>생활지도교사 협력</a:t>
            </a:r>
            <a:r>
              <a:rPr lang="en-US" altLang="ko-KR" dirty="0" smtClean="0"/>
              <a:t>-</a:t>
            </a:r>
          </a:p>
          <a:p>
            <a:pPr>
              <a:buNone/>
            </a:pPr>
            <a:r>
              <a:rPr lang="en-US" altLang="ko-KR" dirty="0" smtClean="0"/>
              <a:t>        </a:t>
            </a:r>
            <a:r>
              <a:rPr lang="ko-KR" altLang="en-US" dirty="0" smtClean="0"/>
              <a:t>비행학생 행동교정</a:t>
            </a:r>
            <a:r>
              <a:rPr lang="en-US" altLang="ko-KR" dirty="0" smtClean="0"/>
              <a:t>, </a:t>
            </a:r>
            <a:r>
              <a:rPr lang="ko-KR" altLang="en-US" dirty="0" smtClean="0"/>
              <a:t>학교복귀 준비</a:t>
            </a:r>
            <a:r>
              <a:rPr lang="en-US" altLang="ko-KR" dirty="0" smtClean="0"/>
              <a:t>,</a:t>
            </a:r>
            <a:r>
              <a:rPr lang="ko-KR" altLang="en-US" dirty="0" smtClean="0"/>
              <a:t> 심리치료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       </a:t>
            </a:r>
            <a:endParaRPr lang="ko-KR" altLang="en-US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학교사회복지의 역할</a:t>
            </a:r>
            <a:endParaRPr lang="ko-KR" altLang="en-US" dirty="0"/>
          </a:p>
        </p:txBody>
      </p:sp>
      <p:sp>
        <p:nvSpPr>
          <p:cNvPr id="4" name="오른쪽 화살표 3"/>
          <p:cNvSpPr/>
          <p:nvPr/>
        </p:nvSpPr>
        <p:spPr>
          <a:xfrm>
            <a:off x="539552" y="2060848"/>
            <a:ext cx="360040" cy="1440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내용 개체 틀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02596971"/>
              </p:ext>
            </p:extLst>
          </p:nvPr>
        </p:nvGraphicFramePr>
        <p:xfrm>
          <a:off x="428596" y="2143116"/>
          <a:ext cx="8229600" cy="446532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971528"/>
                <a:gridCol w="2928958"/>
                <a:gridCol w="2271714"/>
                <a:gridCol w="2057400"/>
              </a:tblGrid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2500" baseline="0" dirty="0" smtClean="0"/>
                        <a:t>구분</a:t>
                      </a:r>
                      <a:endParaRPr lang="ko-KR" altLang="en-US" sz="250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2500" baseline="0" dirty="0" err="1" smtClean="0"/>
                        <a:t>학교사회복지사</a:t>
                      </a:r>
                      <a:endParaRPr lang="ko-KR" altLang="en-US" sz="2500" baseline="0" dirty="0" smtClean="0"/>
                    </a:p>
                    <a:p>
                      <a:pPr latinLnBrk="1"/>
                      <a:endParaRPr lang="ko-KR" altLang="en-US" sz="250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2500" baseline="0" dirty="0" smtClean="0"/>
                        <a:t>전문상담교사</a:t>
                      </a:r>
                      <a:endParaRPr lang="ko-KR" altLang="en-US" sz="250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2500" baseline="0" dirty="0" smtClean="0"/>
                        <a:t>보건교사</a:t>
                      </a:r>
                      <a:endParaRPr lang="ko-KR" altLang="en-US" sz="2500" baseline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2500" baseline="0" dirty="0" smtClean="0"/>
                        <a:t>자격</a:t>
                      </a:r>
                      <a:endParaRPr lang="ko-KR" altLang="en-US" sz="250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2500" baseline="0" dirty="0" err="1" smtClean="0"/>
                        <a:t>사회복지사</a:t>
                      </a:r>
                      <a:r>
                        <a:rPr lang="ko-KR" altLang="en-US" sz="2500" baseline="0" dirty="0" smtClean="0"/>
                        <a:t> 자격을 </a:t>
                      </a:r>
                      <a:r>
                        <a:rPr lang="ko-KR" altLang="en-US" sz="2500" baseline="0" dirty="0" err="1" smtClean="0"/>
                        <a:t>가진자로</a:t>
                      </a:r>
                      <a:r>
                        <a:rPr lang="ko-KR" altLang="en-US" sz="2500" baseline="0" dirty="0" smtClean="0"/>
                        <a:t> 소정의 관련 교육 및 현장경험을 갖춘 자</a:t>
                      </a:r>
                      <a:endParaRPr lang="ko-KR" altLang="en-US" sz="250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2500" baseline="0" dirty="0" smtClean="0"/>
                        <a:t>상담관력학과 졸업자로서 자격 취득</a:t>
                      </a:r>
                      <a:endParaRPr lang="ko-KR" altLang="en-US" sz="250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2500" baseline="0" dirty="0" smtClean="0"/>
                        <a:t>간호사로서 교사자격 취득</a:t>
                      </a:r>
                      <a:endParaRPr lang="ko-KR" altLang="en-US" sz="2500" baseline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2500" baseline="0" dirty="0" smtClean="0"/>
                        <a:t>개입의 </a:t>
                      </a:r>
                      <a:endParaRPr lang="en-US" altLang="ko-KR" sz="2500" baseline="0" dirty="0" smtClean="0"/>
                    </a:p>
                    <a:p>
                      <a:pPr latinLnBrk="1"/>
                      <a:r>
                        <a:rPr lang="ko-KR" altLang="en-US" sz="2500" baseline="0" dirty="0" smtClean="0"/>
                        <a:t>초점</a:t>
                      </a:r>
                      <a:endParaRPr lang="ko-KR" altLang="en-US" sz="250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2500" baseline="0" dirty="0" smtClean="0">
                          <a:solidFill>
                            <a:srgbClr val="FF0000"/>
                          </a:solidFill>
                        </a:rPr>
                        <a:t>교육복지와 학생복지 전반의 향상</a:t>
                      </a:r>
                      <a:r>
                        <a:rPr lang="ko-KR" altLang="en-US" sz="2500" baseline="0" dirty="0" smtClean="0"/>
                        <a:t>을 위한 복지서비스</a:t>
                      </a:r>
                      <a:endParaRPr lang="ko-KR" altLang="en-US" sz="250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2500" baseline="0" dirty="0" smtClean="0"/>
                        <a:t>학업지향적 상담에 초점을 맞춘 교육서비스</a:t>
                      </a:r>
                      <a:endParaRPr lang="ko-KR" altLang="en-US" sz="250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2500" baseline="0" dirty="0" smtClean="0"/>
                        <a:t>학생 개개인의 정신적</a:t>
                      </a:r>
                      <a:r>
                        <a:rPr lang="en-US" altLang="ko-KR" sz="2500" baseline="0" dirty="0" smtClean="0"/>
                        <a:t>, </a:t>
                      </a:r>
                      <a:r>
                        <a:rPr lang="ko-KR" altLang="en-US" sz="2500" baseline="0" dirty="0" smtClean="0">
                          <a:solidFill>
                            <a:srgbClr val="FF0000"/>
                          </a:solidFill>
                        </a:rPr>
                        <a:t>신체적 건강관리</a:t>
                      </a:r>
                      <a:r>
                        <a:rPr lang="ko-KR" altLang="en-US" sz="2500" baseline="0" dirty="0" smtClean="0"/>
                        <a:t>를 위한 보건서비스</a:t>
                      </a:r>
                      <a:endParaRPr lang="ko-KR" altLang="en-US" sz="2500" baseline="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제목 2"/>
          <p:cNvSpPr>
            <a:spLocks noGrp="1"/>
          </p:cNvSpPr>
          <p:nvPr>
            <p:ph type="title"/>
          </p:nvPr>
        </p:nvSpPr>
        <p:spPr>
          <a:xfrm>
            <a:off x="357158" y="42860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ko-KR" altLang="en-US" dirty="0" err="1" smtClean="0"/>
              <a:t>학교사회복지사</a:t>
            </a:r>
            <a:r>
              <a:rPr lang="en-US" altLang="ko-KR" dirty="0" smtClean="0"/>
              <a:t>, </a:t>
            </a:r>
            <a:r>
              <a:rPr lang="ko-KR" altLang="en-US" dirty="0" smtClean="0"/>
              <a:t>전문상담교사</a:t>
            </a:r>
            <a:r>
              <a:rPr lang="en-US" altLang="ko-KR" dirty="0" smtClean="0"/>
              <a:t>,</a:t>
            </a:r>
            <a:br>
              <a:rPr lang="en-US" altLang="ko-KR" dirty="0" smtClean="0"/>
            </a:br>
            <a:r>
              <a:rPr lang="ko-KR" altLang="en-US" dirty="0" smtClean="0"/>
              <a:t>보건교사 역할 구분</a:t>
            </a:r>
            <a:r>
              <a:rPr lang="en-US" altLang="ko-KR" sz="2200" dirty="0" smtClean="0"/>
              <a:t>&lt;</a:t>
            </a:r>
            <a:r>
              <a:rPr lang="ko-KR" altLang="en-US" sz="2200" dirty="0" smtClean="0"/>
              <a:t>출처</a:t>
            </a:r>
            <a:r>
              <a:rPr lang="en-US" altLang="ko-KR" sz="2200" dirty="0" smtClean="0"/>
              <a:t>: </a:t>
            </a:r>
            <a:r>
              <a:rPr lang="ko-KR" altLang="en-US" sz="2200" dirty="0" smtClean="0"/>
              <a:t>이태수</a:t>
            </a:r>
            <a:r>
              <a:rPr lang="en-US" altLang="ko-KR" sz="2200" dirty="0" smtClean="0"/>
              <a:t>(2004)</a:t>
            </a:r>
            <a:r>
              <a:rPr lang="ko-KR" altLang="en-US" sz="2200" dirty="0" smtClean="0"/>
              <a:t>부분수정</a:t>
            </a:r>
            <a:r>
              <a:rPr lang="en-US" altLang="ko-KR" sz="2200" dirty="0" smtClean="0"/>
              <a:t>&gt;</a:t>
            </a:r>
            <a:endParaRPr lang="ko-KR" altLang="en-US" sz="2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altLang="ko-KR" dirty="0" smtClean="0"/>
          </a:p>
          <a:p>
            <a:r>
              <a:rPr lang="ko-KR" altLang="en-US" b="1" dirty="0" smtClean="0"/>
              <a:t>학교란</a:t>
            </a:r>
            <a:endParaRPr lang="en-US" altLang="ko-KR" b="1" dirty="0" smtClean="0"/>
          </a:p>
          <a:p>
            <a:endParaRPr lang="ko-KR" altLang="en-US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1. </a:t>
            </a:r>
            <a:r>
              <a:rPr lang="ko-KR" altLang="en-US" dirty="0" smtClean="0"/>
              <a:t>학교교육과 사회복지</a:t>
            </a:r>
            <a:endParaRPr lang="ko-KR" altLang="en-US" dirty="0"/>
          </a:p>
        </p:txBody>
      </p:sp>
      <p:pic>
        <p:nvPicPr>
          <p:cNvPr id="1029" name="Picture 5" descr="C:\Program Files\Microsoft Office\MEDIA\CAGCAT10\j0301252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929190" y="1571612"/>
            <a:ext cx="3343749" cy="2860820"/>
          </a:xfrm>
          <a:prstGeom prst="rect">
            <a:avLst/>
          </a:prstGeom>
          <a:noFill/>
        </p:spPr>
      </p:pic>
      <p:pic>
        <p:nvPicPr>
          <p:cNvPr id="1030" name="Picture 6" descr="C:\Program Files\Microsoft Office\MEDIA\CAGCAT10\j0299125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000232" y="3000372"/>
            <a:ext cx="2428892" cy="281334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내용 개체 틀 6"/>
          <p:cNvGraphicFramePr>
            <a:graphicFrameLocks noGrp="1"/>
          </p:cNvGraphicFramePr>
          <p:nvPr>
            <p:ph idx="1"/>
          </p:nvPr>
        </p:nvGraphicFramePr>
        <p:xfrm>
          <a:off x="500034" y="1785926"/>
          <a:ext cx="8229600" cy="484632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971528"/>
                <a:gridCol w="2928958"/>
                <a:gridCol w="2271714"/>
                <a:gridCol w="2057400"/>
              </a:tblGrid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2500" baseline="0" dirty="0" smtClean="0"/>
                        <a:t>구분</a:t>
                      </a:r>
                      <a:endParaRPr lang="ko-KR" altLang="en-US" sz="250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2500" baseline="0" dirty="0" err="1" smtClean="0"/>
                        <a:t>학교사회복지사</a:t>
                      </a:r>
                      <a:endParaRPr lang="en-US" altLang="ko-KR" sz="2500" baseline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2500" baseline="0" dirty="0" smtClean="0"/>
                        <a:t>전문상담교사</a:t>
                      </a:r>
                      <a:endParaRPr lang="ko-KR" altLang="en-US" sz="250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2500" baseline="0" dirty="0" smtClean="0"/>
                        <a:t>보건교사</a:t>
                      </a:r>
                      <a:endParaRPr lang="ko-KR" altLang="en-US" sz="2500" baseline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2500" baseline="0" dirty="0" smtClean="0"/>
                        <a:t>공유업무</a:t>
                      </a:r>
                      <a:endParaRPr lang="ko-KR" altLang="en-US" sz="2500" baseline="0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latinLnBrk="1"/>
                      <a:r>
                        <a:rPr lang="ko-KR" altLang="en-US" sz="2500" baseline="0" dirty="0" smtClean="0"/>
                        <a:t>개별상담</a:t>
                      </a:r>
                      <a:r>
                        <a:rPr lang="en-US" altLang="ko-KR" sz="2500" baseline="0" dirty="0" smtClean="0"/>
                        <a:t>, </a:t>
                      </a:r>
                      <a:r>
                        <a:rPr lang="ko-KR" altLang="en-US" sz="2500" baseline="0" dirty="0" smtClean="0"/>
                        <a:t>집단지도</a:t>
                      </a:r>
                      <a:r>
                        <a:rPr lang="en-US" altLang="ko-KR" sz="2500" baseline="0" dirty="0" smtClean="0"/>
                        <a:t>, </a:t>
                      </a:r>
                      <a:r>
                        <a:rPr lang="ko-KR" altLang="en-US" sz="2500" baseline="0" dirty="0" smtClean="0"/>
                        <a:t>가족상담</a:t>
                      </a:r>
                      <a:endParaRPr lang="en-US" altLang="ko-KR" sz="2500" baseline="0" dirty="0" smtClean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sz="2500" baseline="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sz="2500" baseline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2500" baseline="0" dirty="0" smtClean="0"/>
                        <a:t>고유업무</a:t>
                      </a:r>
                      <a:endParaRPr lang="ko-KR" altLang="en-US" sz="250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2500" baseline="0" dirty="0" smtClean="0"/>
                        <a:t>*</a:t>
                      </a:r>
                      <a:r>
                        <a:rPr lang="ko-KR" altLang="en-US" sz="2500" baseline="0" dirty="0" smtClean="0"/>
                        <a:t>사례관리</a:t>
                      </a:r>
                      <a:endParaRPr lang="en-US" altLang="ko-KR" sz="2500" baseline="0" dirty="0" smtClean="0"/>
                    </a:p>
                    <a:p>
                      <a:pPr latinLnBrk="1"/>
                      <a:r>
                        <a:rPr lang="en-US" altLang="ko-KR" sz="2500" baseline="0" dirty="0" smtClean="0"/>
                        <a:t>*</a:t>
                      </a:r>
                      <a:r>
                        <a:rPr lang="ko-KR" altLang="en-US" sz="2500" baseline="0" dirty="0" smtClean="0"/>
                        <a:t>가정</a:t>
                      </a:r>
                      <a:r>
                        <a:rPr lang="en-US" altLang="ko-KR" sz="2500" baseline="0" dirty="0" smtClean="0"/>
                        <a:t>-</a:t>
                      </a:r>
                      <a:r>
                        <a:rPr lang="ko-KR" altLang="en-US" sz="2500" baseline="0" dirty="0" smtClean="0"/>
                        <a:t>학교</a:t>
                      </a:r>
                      <a:r>
                        <a:rPr lang="en-US" altLang="ko-KR" sz="2500" baseline="0" dirty="0" smtClean="0"/>
                        <a:t>-</a:t>
                      </a:r>
                      <a:r>
                        <a:rPr lang="ko-KR" altLang="en-US" sz="2500" baseline="0" dirty="0" smtClean="0"/>
                        <a:t>지역사회의 연계</a:t>
                      </a:r>
                      <a:endParaRPr lang="en-US" altLang="ko-KR" sz="2500" baseline="0" dirty="0" smtClean="0"/>
                    </a:p>
                    <a:p>
                      <a:pPr latinLnBrk="1"/>
                      <a:r>
                        <a:rPr lang="en-US" altLang="ko-KR" sz="2500" baseline="0" dirty="0" smtClean="0"/>
                        <a:t>*</a:t>
                      </a:r>
                      <a:r>
                        <a:rPr lang="ko-KR" altLang="en-US" sz="2500" baseline="0" dirty="0" smtClean="0"/>
                        <a:t>인적</a:t>
                      </a:r>
                      <a:r>
                        <a:rPr lang="en-US" altLang="ko-KR" sz="2500" baseline="0" dirty="0" smtClean="0"/>
                        <a:t>, </a:t>
                      </a:r>
                      <a:r>
                        <a:rPr lang="ko-KR" altLang="en-US" sz="2500" baseline="0" dirty="0" smtClean="0"/>
                        <a:t>물적 자원 개발</a:t>
                      </a:r>
                      <a:endParaRPr lang="en-US" altLang="ko-KR" sz="2500" baseline="0" dirty="0" smtClean="0"/>
                    </a:p>
                    <a:p>
                      <a:pPr latinLnBrk="1">
                        <a:buFont typeface="Arial" charset="0"/>
                        <a:buNone/>
                      </a:pPr>
                      <a:r>
                        <a:rPr lang="en-US" altLang="ko-KR" sz="2500" baseline="0" dirty="0" smtClean="0"/>
                        <a:t>*</a:t>
                      </a:r>
                      <a:r>
                        <a:rPr lang="ko-KR" altLang="en-US" sz="2500" baseline="0" dirty="0" smtClean="0"/>
                        <a:t>가정에 대한 사회복지 서비스</a:t>
                      </a:r>
                      <a:endParaRPr lang="en-US" altLang="ko-KR" sz="2500" baseline="0" dirty="0" smtClean="0"/>
                    </a:p>
                    <a:p>
                      <a:pPr latinLnBrk="1">
                        <a:buFont typeface="Arial" charset="0"/>
                        <a:buNone/>
                      </a:pPr>
                      <a:r>
                        <a:rPr lang="en-US" altLang="ko-KR" sz="2500" baseline="0" dirty="0" smtClean="0"/>
                        <a:t>*</a:t>
                      </a:r>
                      <a:r>
                        <a:rPr lang="ko-KR" altLang="en-US" sz="2500" baseline="0" dirty="0" smtClean="0"/>
                        <a:t>교사와의 협력관계</a:t>
                      </a:r>
                      <a:endParaRPr lang="ko-KR" altLang="en-US" sz="250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2500" baseline="0" dirty="0" smtClean="0"/>
                        <a:t>*</a:t>
                      </a:r>
                      <a:r>
                        <a:rPr lang="ko-KR" altLang="en-US" sz="2500" baseline="0" dirty="0" smtClean="0"/>
                        <a:t>진로지도</a:t>
                      </a:r>
                      <a:endParaRPr lang="en-US" altLang="ko-KR" sz="2500" baseline="0" dirty="0" smtClean="0"/>
                    </a:p>
                    <a:p>
                      <a:pPr latinLnBrk="1"/>
                      <a:r>
                        <a:rPr lang="en-US" altLang="ko-KR" sz="2500" baseline="0" dirty="0" smtClean="0"/>
                        <a:t>*</a:t>
                      </a:r>
                      <a:r>
                        <a:rPr lang="ko-KR" altLang="en-US" sz="2500" baseline="0" dirty="0" smtClean="0"/>
                        <a:t>학업스트레스 관리</a:t>
                      </a:r>
                      <a:endParaRPr lang="en-US" altLang="ko-KR" sz="2500" baseline="0" dirty="0" smtClean="0"/>
                    </a:p>
                    <a:p>
                      <a:pPr latinLnBrk="1"/>
                      <a:r>
                        <a:rPr lang="en-US" altLang="ko-KR" sz="2500" baseline="0" dirty="0" smtClean="0"/>
                        <a:t>* </a:t>
                      </a:r>
                      <a:r>
                        <a:rPr lang="ko-KR" altLang="en-US" sz="2500" baseline="0" dirty="0" smtClean="0"/>
                        <a:t>심리검사 및 해석</a:t>
                      </a:r>
                      <a:endParaRPr lang="ko-KR" altLang="en-US" sz="250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2500" baseline="0" dirty="0" smtClean="0"/>
                        <a:t>*</a:t>
                      </a:r>
                      <a:r>
                        <a:rPr lang="ko-KR" altLang="en-US" sz="2500" baseline="0" dirty="0" smtClean="0"/>
                        <a:t>학교 내 학생의 건강증진 및 예방업무</a:t>
                      </a:r>
                      <a:endParaRPr lang="en-US" altLang="ko-KR" sz="2500" baseline="0" dirty="0" smtClean="0"/>
                    </a:p>
                    <a:p>
                      <a:pPr latinLnBrk="1"/>
                      <a:r>
                        <a:rPr lang="en-US" altLang="ko-KR" sz="2500" baseline="0" dirty="0" smtClean="0"/>
                        <a:t>*</a:t>
                      </a:r>
                      <a:r>
                        <a:rPr lang="ko-KR" altLang="en-US" sz="2500" baseline="0" dirty="0" smtClean="0"/>
                        <a:t>보건교육</a:t>
                      </a:r>
                      <a:endParaRPr lang="en-US" altLang="ko-KR" sz="2500" baseline="0" dirty="0" smtClean="0"/>
                    </a:p>
                    <a:p>
                      <a:pPr latinLnBrk="1"/>
                      <a:r>
                        <a:rPr lang="en-US" altLang="ko-KR" sz="2500" baseline="0" dirty="0" smtClean="0"/>
                        <a:t>*</a:t>
                      </a:r>
                      <a:r>
                        <a:rPr lang="ko-KR" altLang="en-US" sz="2500" baseline="0" dirty="0" smtClean="0"/>
                        <a:t>성교육</a:t>
                      </a:r>
                      <a:endParaRPr lang="en-US" altLang="ko-KR" sz="2500" baseline="0" dirty="0" smtClean="0"/>
                    </a:p>
                    <a:p>
                      <a:pPr latinLnBrk="1"/>
                      <a:endParaRPr lang="ko-KR" altLang="en-US" sz="2500" baseline="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o-KR" altLang="en-US" dirty="0" err="1" smtClean="0"/>
              <a:t>학교사회복지사</a:t>
            </a:r>
            <a:r>
              <a:rPr lang="en-US" altLang="ko-KR" dirty="0" smtClean="0"/>
              <a:t>, </a:t>
            </a:r>
            <a:r>
              <a:rPr lang="ko-KR" altLang="en-US" dirty="0" smtClean="0"/>
              <a:t>전문상담교사</a:t>
            </a:r>
            <a:r>
              <a:rPr lang="en-US" altLang="ko-KR" dirty="0" smtClean="0"/>
              <a:t>, </a:t>
            </a:r>
            <a:r>
              <a:rPr lang="ko-KR" altLang="en-US" dirty="0" smtClean="0"/>
              <a:t>보건교사 역할 구분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내용 개체 틀 6"/>
          <p:cNvGraphicFramePr>
            <a:graphicFrameLocks noGrp="1"/>
          </p:cNvGraphicFramePr>
          <p:nvPr>
            <p:ph idx="1"/>
          </p:nvPr>
        </p:nvGraphicFramePr>
        <p:xfrm>
          <a:off x="500034" y="1785926"/>
          <a:ext cx="8229600" cy="323088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971528"/>
                <a:gridCol w="2928958"/>
                <a:gridCol w="2271714"/>
                <a:gridCol w="2057400"/>
              </a:tblGrid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2500" baseline="0" dirty="0" smtClean="0"/>
                        <a:t>구분</a:t>
                      </a:r>
                      <a:endParaRPr lang="ko-KR" altLang="en-US" sz="250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2500" baseline="0" dirty="0" err="1" smtClean="0"/>
                        <a:t>학교사회복지사</a:t>
                      </a:r>
                      <a:endParaRPr lang="ko-KR" altLang="en-US" sz="2500" baseline="0" dirty="0" smtClean="0"/>
                    </a:p>
                    <a:p>
                      <a:pPr latinLnBrk="1"/>
                      <a:endParaRPr lang="ko-KR" altLang="en-US" sz="250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2500" baseline="0" dirty="0" smtClean="0"/>
                        <a:t>전문상담교사</a:t>
                      </a:r>
                      <a:endParaRPr lang="ko-KR" altLang="en-US" sz="250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2500" baseline="0" dirty="0" smtClean="0"/>
                        <a:t>보건교사</a:t>
                      </a:r>
                      <a:endParaRPr lang="ko-KR" altLang="en-US" sz="2500" baseline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2500" baseline="0" dirty="0" smtClean="0"/>
                        <a:t>우선배치학교</a:t>
                      </a:r>
                      <a:endParaRPr lang="ko-KR" altLang="en-US" sz="250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2500" baseline="0" dirty="0" smtClean="0"/>
                        <a:t>빈곤지역</a:t>
                      </a:r>
                      <a:r>
                        <a:rPr lang="en-US" altLang="ko-KR" sz="2500" baseline="0" dirty="0" smtClean="0"/>
                        <a:t>/</a:t>
                      </a:r>
                      <a:r>
                        <a:rPr lang="ko-KR" altLang="en-US" sz="2500" baseline="0" dirty="0" smtClean="0"/>
                        <a:t>공단밀집지역</a:t>
                      </a:r>
                      <a:r>
                        <a:rPr lang="en-US" altLang="ko-KR" sz="2500" baseline="0" dirty="0" smtClean="0"/>
                        <a:t>/</a:t>
                      </a:r>
                      <a:r>
                        <a:rPr lang="ko-KR" altLang="en-US" sz="2500" baseline="0" dirty="0" smtClean="0"/>
                        <a:t>실업계고교</a:t>
                      </a:r>
                      <a:endParaRPr lang="ko-KR" altLang="en-US" sz="250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2500" baseline="0" dirty="0" smtClean="0"/>
                        <a:t>중산층 지역 학교</a:t>
                      </a:r>
                      <a:endParaRPr lang="ko-KR" altLang="en-US" sz="250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2500" baseline="0" dirty="0" smtClean="0"/>
                        <a:t>입시스트레스 및 정신건강상 취약한 학생들이 많은 중등학교</a:t>
                      </a:r>
                      <a:endParaRPr lang="en-US" altLang="ko-KR" sz="2500" baseline="0" dirty="0" smtClean="0"/>
                    </a:p>
                    <a:p>
                      <a:pPr latinLnBrk="1"/>
                      <a:endParaRPr lang="ko-KR" altLang="en-US" sz="2500" baseline="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o-KR" altLang="en-US" dirty="0" err="1" smtClean="0"/>
              <a:t>학교사회복지사</a:t>
            </a:r>
            <a:r>
              <a:rPr lang="en-US" altLang="ko-KR" dirty="0" smtClean="0"/>
              <a:t>, </a:t>
            </a:r>
            <a:r>
              <a:rPr lang="ko-KR" altLang="en-US" dirty="0" smtClean="0"/>
              <a:t>전문상담교사</a:t>
            </a:r>
            <a:r>
              <a:rPr lang="en-US" altLang="ko-KR" dirty="0" smtClean="0"/>
              <a:t>,</a:t>
            </a:r>
            <a:br>
              <a:rPr lang="en-US" altLang="ko-KR" dirty="0" smtClean="0"/>
            </a:br>
            <a:r>
              <a:rPr lang="ko-KR" altLang="en-US" dirty="0" smtClean="0"/>
              <a:t>보건교사 역할 구분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1643042" y="1357298"/>
            <a:ext cx="5643602" cy="785794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아래쪽 화살표 4"/>
          <p:cNvSpPr/>
          <p:nvPr/>
        </p:nvSpPr>
        <p:spPr>
          <a:xfrm>
            <a:off x="3929058" y="2428868"/>
            <a:ext cx="1214446" cy="85725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직사각형 5"/>
          <p:cNvSpPr/>
          <p:nvPr/>
        </p:nvSpPr>
        <p:spPr>
          <a:xfrm>
            <a:off x="1785918" y="3500438"/>
            <a:ext cx="5643602" cy="321471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TextBox 6"/>
          <p:cNvSpPr txBox="1"/>
          <p:nvPr/>
        </p:nvSpPr>
        <p:spPr>
          <a:xfrm>
            <a:off x="2714612" y="1500174"/>
            <a:ext cx="37862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2800" b="1" dirty="0" err="1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학교사회복지사</a:t>
            </a:r>
            <a:endParaRPr lang="ko-KR" altLang="en-US" sz="2800" b="1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928794" y="3714752"/>
            <a:ext cx="5286412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b="1" dirty="0" smtClean="0"/>
              <a:t>· </a:t>
            </a:r>
            <a:r>
              <a:rPr lang="ko-KR" altLang="en-US" sz="2400" b="1" dirty="0" smtClean="0"/>
              <a:t>학생에 대한 사회복지서비스 제공</a:t>
            </a:r>
            <a:endParaRPr lang="en-US" altLang="ko-KR" sz="2400" b="1" dirty="0" smtClean="0"/>
          </a:p>
          <a:p>
            <a:r>
              <a:rPr lang="en-US" altLang="ko-KR" sz="2400" b="1" dirty="0" smtClean="0"/>
              <a:t>· </a:t>
            </a:r>
            <a:r>
              <a:rPr lang="ko-KR" altLang="en-US" sz="2400" b="1" dirty="0" smtClean="0"/>
              <a:t>가정</a:t>
            </a:r>
            <a:r>
              <a:rPr lang="en-US" altLang="ko-KR" sz="2400" b="1" dirty="0" smtClean="0"/>
              <a:t>-</a:t>
            </a:r>
            <a:r>
              <a:rPr lang="ko-KR" altLang="en-US" sz="2400" b="1" dirty="0" smtClean="0"/>
              <a:t>학교</a:t>
            </a:r>
            <a:r>
              <a:rPr lang="en-US" altLang="ko-KR" sz="2400" b="1" dirty="0" smtClean="0"/>
              <a:t>-</a:t>
            </a:r>
            <a:r>
              <a:rPr lang="ko-KR" altLang="en-US" sz="2400" b="1" dirty="0" smtClean="0"/>
              <a:t>지역사회 연계</a:t>
            </a:r>
            <a:endParaRPr lang="en-US" altLang="ko-KR" sz="2400" b="1" dirty="0" smtClean="0"/>
          </a:p>
          <a:p>
            <a:r>
              <a:rPr lang="en-US" altLang="ko-KR" sz="2400" b="1" dirty="0" smtClean="0"/>
              <a:t>· </a:t>
            </a:r>
            <a:r>
              <a:rPr lang="ko-KR" altLang="en-US" sz="2400" b="1" dirty="0" smtClean="0"/>
              <a:t>가정에 대한 사회복지서비스</a:t>
            </a:r>
            <a:endParaRPr lang="en-US" altLang="ko-KR" sz="2400" b="1" dirty="0" smtClean="0"/>
          </a:p>
          <a:p>
            <a:r>
              <a:rPr lang="en-US" altLang="ko-KR" sz="2400" b="1" dirty="0" smtClean="0"/>
              <a:t>· </a:t>
            </a:r>
            <a:r>
              <a:rPr lang="ko-KR" altLang="en-US" sz="2400" b="1" dirty="0" smtClean="0"/>
              <a:t>교사와의 협력적인 활동</a:t>
            </a:r>
            <a:endParaRPr lang="en-US" altLang="ko-KR" sz="2400" b="1" dirty="0" smtClean="0"/>
          </a:p>
          <a:p>
            <a:r>
              <a:rPr lang="en-US" altLang="ko-KR" sz="2400" b="1" dirty="0" smtClean="0"/>
              <a:t>· </a:t>
            </a:r>
            <a:r>
              <a:rPr lang="ko-KR" altLang="en-US" sz="2400" b="1" dirty="0" smtClean="0"/>
              <a:t>사례관리</a:t>
            </a:r>
            <a:endParaRPr lang="en-US" altLang="ko-KR" sz="2400" b="1" dirty="0" smtClean="0"/>
          </a:p>
          <a:p>
            <a:r>
              <a:rPr lang="en-US" altLang="ko-KR" sz="2400" b="1" dirty="0" smtClean="0"/>
              <a:t>· </a:t>
            </a:r>
            <a:r>
              <a:rPr lang="ko-KR" altLang="en-US" sz="2400" b="1" dirty="0" smtClean="0"/>
              <a:t>정책결정 및 행정</a:t>
            </a:r>
            <a:endParaRPr lang="en-US" altLang="ko-KR" sz="2400" b="1" dirty="0" smtClean="0"/>
          </a:p>
          <a:p>
            <a:r>
              <a:rPr lang="en-US" altLang="ko-KR" sz="2400" b="1" dirty="0" smtClean="0"/>
              <a:t>· </a:t>
            </a:r>
            <a:r>
              <a:rPr lang="ko-KR" altLang="en-US" sz="2400" b="1" dirty="0" smtClean="0"/>
              <a:t>전문적 활동</a:t>
            </a:r>
            <a:endParaRPr lang="ko-KR" altLang="en-US" sz="24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1000100" y="285728"/>
            <a:ext cx="7143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4000" b="1" dirty="0" smtClean="0"/>
              <a:t>☆ 학교사회복지사의 직무 ☆</a:t>
            </a:r>
            <a:endParaRPr lang="ko-KR" altLang="en-US" sz="4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모서리가 둥근 직사각형 3"/>
          <p:cNvSpPr/>
          <p:nvPr/>
        </p:nvSpPr>
        <p:spPr>
          <a:xfrm>
            <a:off x="0" y="214290"/>
            <a:ext cx="2000232" cy="550072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5" name="모서리가 둥근 직사각형 4"/>
          <p:cNvSpPr/>
          <p:nvPr/>
        </p:nvSpPr>
        <p:spPr>
          <a:xfrm>
            <a:off x="2285984" y="214290"/>
            <a:ext cx="2071702" cy="550072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6" name="모서리가 둥근 직사각형 5"/>
          <p:cNvSpPr/>
          <p:nvPr/>
        </p:nvSpPr>
        <p:spPr>
          <a:xfrm>
            <a:off x="4643438" y="214290"/>
            <a:ext cx="2143140" cy="550072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0" y="785794"/>
            <a:ext cx="2428892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 smtClean="0"/>
              <a:t>·</a:t>
            </a:r>
            <a:r>
              <a:rPr lang="ko-KR" altLang="en-US" sz="1400" dirty="0" smtClean="0"/>
              <a:t>학생들의 욕구조사</a:t>
            </a:r>
            <a:endParaRPr lang="en-US" altLang="ko-KR" sz="1400" dirty="0" smtClean="0"/>
          </a:p>
          <a:p>
            <a:r>
              <a:rPr lang="en-US" altLang="ko-KR" sz="1400" dirty="0" smtClean="0"/>
              <a:t>·</a:t>
            </a:r>
            <a:r>
              <a:rPr lang="ko-KR" altLang="en-US" sz="1400" dirty="0" smtClean="0"/>
              <a:t>개별상담</a:t>
            </a:r>
            <a:endParaRPr lang="en-US" altLang="ko-KR" sz="1400" dirty="0" smtClean="0"/>
          </a:p>
          <a:p>
            <a:r>
              <a:rPr lang="en-US" altLang="ko-KR" sz="1400" dirty="0" smtClean="0"/>
              <a:t>·</a:t>
            </a:r>
            <a:r>
              <a:rPr lang="ko-KR" altLang="en-US" sz="1400" dirty="0" smtClean="0"/>
              <a:t>집단상담</a:t>
            </a:r>
            <a:endParaRPr lang="en-US" altLang="ko-KR" sz="1400" dirty="0" smtClean="0"/>
          </a:p>
          <a:p>
            <a:r>
              <a:rPr lang="en-US" altLang="ko-KR" sz="1400" dirty="0" smtClean="0"/>
              <a:t>·</a:t>
            </a:r>
            <a:r>
              <a:rPr lang="ko-KR" altLang="en-US" sz="1400" dirty="0" smtClean="0"/>
              <a:t>교육활동</a:t>
            </a:r>
            <a:r>
              <a:rPr lang="en-US" altLang="ko-KR" sz="1400" dirty="0" smtClean="0"/>
              <a:t>(</a:t>
            </a:r>
            <a:r>
              <a:rPr lang="ko-KR" altLang="en-US" sz="1400" dirty="0" smtClean="0"/>
              <a:t>창의재량</a:t>
            </a:r>
            <a:r>
              <a:rPr lang="en-US" altLang="ko-KR" sz="1400" dirty="0" smtClean="0"/>
              <a:t>)</a:t>
            </a:r>
          </a:p>
          <a:p>
            <a:r>
              <a:rPr lang="en-US" altLang="ko-KR" sz="1400" dirty="0" smtClean="0"/>
              <a:t>·</a:t>
            </a:r>
            <a:r>
              <a:rPr lang="ko-KR" altLang="en-US" sz="1400" dirty="0" smtClean="0"/>
              <a:t>정보제공</a:t>
            </a:r>
            <a:endParaRPr lang="en-US" altLang="ko-KR" sz="1400" dirty="0" smtClean="0"/>
          </a:p>
          <a:p>
            <a:r>
              <a:rPr lang="en-US" altLang="ko-KR" sz="1400" dirty="0" smtClean="0"/>
              <a:t>·</a:t>
            </a:r>
            <a:r>
              <a:rPr lang="ko-KR" altLang="en-US" sz="1400" dirty="0" smtClean="0"/>
              <a:t>장학금</a:t>
            </a:r>
            <a:r>
              <a:rPr lang="en-US" altLang="ko-KR" sz="1400" dirty="0" smtClean="0"/>
              <a:t>, </a:t>
            </a:r>
            <a:r>
              <a:rPr lang="ko-KR" altLang="en-US" sz="1400" dirty="0" smtClean="0"/>
              <a:t>결연서비스</a:t>
            </a:r>
            <a:endParaRPr lang="en-US" altLang="ko-KR" sz="1400" dirty="0" smtClean="0"/>
          </a:p>
          <a:p>
            <a:r>
              <a:rPr lang="ko-KR" altLang="en-US" sz="1400" dirty="0" smtClean="0"/>
              <a:t>  등과 같은 복지서비스</a:t>
            </a:r>
            <a:endParaRPr lang="en-US" altLang="ko-KR" sz="1400" dirty="0" smtClean="0"/>
          </a:p>
          <a:p>
            <a:r>
              <a:rPr lang="en-US" altLang="ko-KR" sz="1400" dirty="0"/>
              <a:t> </a:t>
            </a:r>
            <a:r>
              <a:rPr lang="en-US" altLang="ko-KR" sz="1400" dirty="0" smtClean="0"/>
              <a:t> </a:t>
            </a:r>
            <a:r>
              <a:rPr lang="ko-KR" altLang="en-US" sz="1400" dirty="0" smtClean="0"/>
              <a:t>의 제공</a:t>
            </a:r>
            <a:endParaRPr lang="en-US" altLang="ko-KR" sz="1400" dirty="0" smtClean="0"/>
          </a:p>
          <a:p>
            <a:r>
              <a:rPr lang="en-US" altLang="ko-KR" sz="1400" dirty="0" smtClean="0"/>
              <a:t>·</a:t>
            </a:r>
            <a:r>
              <a:rPr lang="ko-KR" altLang="en-US" sz="1400" dirty="0" smtClean="0"/>
              <a:t>사례관리</a:t>
            </a:r>
            <a:endParaRPr lang="en-US" altLang="ko-KR" sz="1400" dirty="0" smtClean="0"/>
          </a:p>
          <a:p>
            <a:r>
              <a:rPr lang="en-US" altLang="ko-KR" sz="1400" dirty="0" smtClean="0"/>
              <a:t>·</a:t>
            </a:r>
            <a:r>
              <a:rPr lang="ko-KR" altLang="en-US" sz="1400" dirty="0" err="1" smtClean="0"/>
              <a:t>멘토링</a:t>
            </a:r>
            <a:endParaRPr lang="en-US" altLang="ko-KR" sz="1400" dirty="0" smtClean="0"/>
          </a:p>
          <a:p>
            <a:r>
              <a:rPr lang="en-US" altLang="ko-KR" sz="1400" dirty="0" smtClean="0"/>
              <a:t>·</a:t>
            </a:r>
            <a:r>
              <a:rPr lang="ko-KR" altLang="en-US" sz="1400" dirty="0" smtClean="0"/>
              <a:t>또래 간의 관계 증진</a:t>
            </a:r>
            <a:endParaRPr lang="en-US" altLang="ko-KR" sz="1400" dirty="0" smtClean="0"/>
          </a:p>
          <a:p>
            <a:r>
              <a:rPr lang="en-US" altLang="ko-KR" sz="1400" dirty="0" smtClean="0"/>
              <a:t>·</a:t>
            </a:r>
            <a:r>
              <a:rPr lang="ko-KR" altLang="en-US" sz="1400" dirty="0" smtClean="0"/>
              <a:t>특별한 교육욕구 충족</a:t>
            </a:r>
            <a:endParaRPr lang="en-US" altLang="ko-KR" sz="1400" dirty="0" smtClean="0"/>
          </a:p>
          <a:p>
            <a:r>
              <a:rPr lang="en-US" altLang="ko-KR" sz="1400" dirty="0" smtClean="0"/>
              <a:t>·</a:t>
            </a:r>
            <a:r>
              <a:rPr lang="ko-KR" altLang="en-US" sz="1400" dirty="0" smtClean="0"/>
              <a:t>즐거운 학교를 만들기</a:t>
            </a:r>
            <a:endParaRPr lang="en-US" altLang="ko-KR" sz="1400" dirty="0" smtClean="0"/>
          </a:p>
          <a:p>
            <a:r>
              <a:rPr lang="en-US" altLang="ko-KR" sz="1400" dirty="0"/>
              <a:t> </a:t>
            </a:r>
            <a:r>
              <a:rPr lang="ko-KR" altLang="en-US" sz="1400" dirty="0" smtClean="0"/>
              <a:t> 위한 이벤트 등</a:t>
            </a:r>
            <a:endParaRPr lang="en-US" altLang="ko-KR" sz="1400" dirty="0" smtClean="0"/>
          </a:p>
        </p:txBody>
      </p:sp>
      <p:sp>
        <p:nvSpPr>
          <p:cNvPr id="9" name="TextBox 8"/>
          <p:cNvSpPr txBox="1"/>
          <p:nvPr/>
        </p:nvSpPr>
        <p:spPr>
          <a:xfrm>
            <a:off x="2285984" y="785794"/>
            <a:ext cx="250033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 smtClean="0"/>
              <a:t>·</a:t>
            </a:r>
            <a:r>
              <a:rPr lang="ko-KR" altLang="en-US" sz="1400" dirty="0" smtClean="0"/>
              <a:t>학부모교육</a:t>
            </a:r>
            <a:endParaRPr lang="en-US" altLang="ko-KR" sz="1400" dirty="0" smtClean="0"/>
          </a:p>
          <a:p>
            <a:r>
              <a:rPr lang="en-US" altLang="ko-KR" sz="1400" dirty="0" smtClean="0"/>
              <a:t>·</a:t>
            </a:r>
            <a:r>
              <a:rPr lang="ko-KR" altLang="en-US" sz="1400" dirty="0" smtClean="0"/>
              <a:t>학부모상담 프로그램</a:t>
            </a:r>
            <a:endParaRPr lang="en-US" altLang="ko-KR" sz="1400" dirty="0" smtClean="0"/>
          </a:p>
          <a:p>
            <a:r>
              <a:rPr lang="en-US" altLang="ko-KR" sz="1400" dirty="0" smtClean="0"/>
              <a:t>·</a:t>
            </a:r>
            <a:r>
              <a:rPr lang="ko-KR" altLang="en-US" sz="1400" dirty="0" smtClean="0"/>
              <a:t>가족상담과 치료</a:t>
            </a:r>
            <a:endParaRPr lang="en-US" altLang="ko-KR" sz="1400" dirty="0" smtClean="0"/>
          </a:p>
          <a:p>
            <a:r>
              <a:rPr lang="en-US" altLang="ko-KR" sz="1400" dirty="0" smtClean="0"/>
              <a:t>·</a:t>
            </a:r>
            <a:r>
              <a:rPr lang="ko-KR" altLang="en-US" sz="1400" dirty="0" smtClean="0"/>
              <a:t>자녀교육에 대한 정보</a:t>
            </a:r>
            <a:endParaRPr lang="en-US" altLang="ko-KR" sz="1400" dirty="0" smtClean="0"/>
          </a:p>
          <a:p>
            <a:r>
              <a:rPr lang="en-US" altLang="ko-KR" sz="1400" dirty="0"/>
              <a:t> </a:t>
            </a:r>
            <a:r>
              <a:rPr lang="en-US" altLang="ko-KR" sz="1400" dirty="0" smtClean="0"/>
              <a:t> </a:t>
            </a:r>
            <a:r>
              <a:rPr lang="ko-KR" altLang="en-US" sz="1400" dirty="0" smtClean="0"/>
              <a:t>제공</a:t>
            </a:r>
            <a:endParaRPr lang="en-US" altLang="ko-KR" sz="1400" dirty="0" smtClean="0"/>
          </a:p>
          <a:p>
            <a:r>
              <a:rPr lang="en-US" altLang="ko-KR" sz="1400" dirty="0" smtClean="0"/>
              <a:t>·</a:t>
            </a:r>
            <a:r>
              <a:rPr lang="ko-KR" altLang="en-US" sz="1400" dirty="0" smtClean="0"/>
              <a:t>가정방문을 통한 가족</a:t>
            </a:r>
            <a:endParaRPr lang="en-US" altLang="ko-KR" sz="1400" dirty="0" smtClean="0"/>
          </a:p>
          <a:p>
            <a:r>
              <a:rPr lang="en-US" altLang="ko-KR" sz="1400" dirty="0"/>
              <a:t> </a:t>
            </a:r>
            <a:r>
              <a:rPr lang="en-US" altLang="ko-KR" sz="1400" dirty="0" smtClean="0"/>
              <a:t> </a:t>
            </a:r>
            <a:r>
              <a:rPr lang="ko-KR" altLang="en-US" sz="1400" dirty="0" smtClean="0"/>
              <a:t>지원 서비스의 제공</a:t>
            </a:r>
            <a:endParaRPr lang="en-US" altLang="ko-KR" sz="1400" dirty="0" smtClean="0"/>
          </a:p>
          <a:p>
            <a:r>
              <a:rPr lang="en-US" altLang="ko-KR" sz="1400" dirty="0" smtClean="0"/>
              <a:t>·</a:t>
            </a:r>
            <a:r>
              <a:rPr lang="ko-KR" altLang="en-US" sz="1400" dirty="0" smtClean="0"/>
              <a:t>지역사회 자원과 연계한</a:t>
            </a:r>
            <a:endParaRPr lang="en-US" altLang="ko-KR" sz="1400" dirty="0" smtClean="0"/>
          </a:p>
          <a:p>
            <a:r>
              <a:rPr lang="ko-KR" altLang="en-US" sz="1400" dirty="0" smtClean="0"/>
              <a:t>  복지서비스 제공</a:t>
            </a:r>
            <a:endParaRPr lang="en-US" altLang="ko-KR" sz="1400" dirty="0" smtClean="0"/>
          </a:p>
          <a:p>
            <a:r>
              <a:rPr lang="en-US" altLang="ko-KR" sz="1400" dirty="0" smtClean="0"/>
              <a:t>·</a:t>
            </a:r>
            <a:r>
              <a:rPr lang="ko-KR" altLang="en-US" sz="1400" dirty="0" smtClean="0"/>
              <a:t>가정과 학교의 협력촉진</a:t>
            </a:r>
            <a:endParaRPr lang="en-US" altLang="ko-KR" sz="1400" dirty="0" smtClean="0"/>
          </a:p>
        </p:txBody>
      </p:sp>
      <p:sp>
        <p:nvSpPr>
          <p:cNvPr id="10" name="TextBox 9"/>
          <p:cNvSpPr txBox="1"/>
          <p:nvPr/>
        </p:nvSpPr>
        <p:spPr>
          <a:xfrm>
            <a:off x="4714876" y="714356"/>
            <a:ext cx="2143140" cy="46166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 smtClean="0"/>
              <a:t>·</a:t>
            </a:r>
            <a:r>
              <a:rPr lang="ko-KR" altLang="en-US" sz="1400" dirty="0" smtClean="0"/>
              <a:t>학교사회복지에</a:t>
            </a:r>
            <a:endParaRPr lang="en-US" altLang="ko-KR" sz="1400" dirty="0" smtClean="0"/>
          </a:p>
          <a:p>
            <a:r>
              <a:rPr lang="en-US" altLang="ko-KR" sz="1400" dirty="0"/>
              <a:t> </a:t>
            </a:r>
            <a:r>
              <a:rPr lang="ko-KR" altLang="en-US" sz="1400" dirty="0" smtClean="0"/>
              <a:t> 대한 홍보와</a:t>
            </a:r>
            <a:r>
              <a:rPr lang="en-US" altLang="ko-KR" sz="1400" dirty="0" smtClean="0"/>
              <a:t> </a:t>
            </a:r>
            <a:r>
              <a:rPr lang="ko-KR" altLang="en-US" sz="1400" dirty="0" smtClean="0"/>
              <a:t>설명회</a:t>
            </a:r>
            <a:endParaRPr lang="en-US" altLang="ko-KR" sz="1400" dirty="0" smtClean="0"/>
          </a:p>
          <a:p>
            <a:r>
              <a:rPr lang="en-US" altLang="ko-KR" sz="1400" dirty="0" smtClean="0"/>
              <a:t>·</a:t>
            </a:r>
            <a:r>
              <a:rPr lang="ko-KR" altLang="en-US" sz="1400" dirty="0" smtClean="0"/>
              <a:t>학생복지와 관련 한     </a:t>
            </a:r>
            <a:endParaRPr lang="en-US" altLang="ko-KR" sz="1400" dirty="0" smtClean="0"/>
          </a:p>
          <a:p>
            <a:r>
              <a:rPr lang="en-US" altLang="ko-KR" sz="1400" dirty="0"/>
              <a:t> </a:t>
            </a:r>
            <a:r>
              <a:rPr lang="en-US" altLang="ko-KR" sz="1400" dirty="0" smtClean="0"/>
              <a:t> </a:t>
            </a:r>
            <a:r>
              <a:rPr lang="ko-KR" altLang="en-US" sz="1400" dirty="0" smtClean="0"/>
              <a:t>교사들의 욕구조사</a:t>
            </a:r>
            <a:endParaRPr lang="en-US" altLang="ko-KR" sz="1400" dirty="0" smtClean="0"/>
          </a:p>
          <a:p>
            <a:r>
              <a:rPr lang="en-US" altLang="ko-KR" sz="1400" dirty="0" smtClean="0"/>
              <a:t>·</a:t>
            </a:r>
            <a:r>
              <a:rPr lang="ko-KR" altLang="en-US" sz="1400" dirty="0" smtClean="0"/>
              <a:t>담당교사</a:t>
            </a:r>
            <a:r>
              <a:rPr lang="en-US" altLang="ko-KR" sz="1400" dirty="0" smtClean="0"/>
              <a:t>, </a:t>
            </a:r>
            <a:r>
              <a:rPr lang="ko-KR" altLang="en-US" sz="1400" dirty="0" smtClean="0"/>
              <a:t>담임 및  </a:t>
            </a:r>
            <a:endParaRPr lang="en-US" altLang="ko-KR" sz="1400" dirty="0" smtClean="0"/>
          </a:p>
          <a:p>
            <a:r>
              <a:rPr lang="en-US" altLang="ko-KR" sz="1400" dirty="0"/>
              <a:t> </a:t>
            </a:r>
            <a:r>
              <a:rPr lang="en-US" altLang="ko-KR" sz="1400" dirty="0" smtClean="0"/>
              <a:t> </a:t>
            </a:r>
            <a:r>
              <a:rPr lang="ko-KR" altLang="en-US" sz="1400" dirty="0" err="1" smtClean="0"/>
              <a:t>학년부와의</a:t>
            </a:r>
            <a:r>
              <a:rPr lang="en-US" altLang="ko-KR" sz="1400" dirty="0" smtClean="0"/>
              <a:t> </a:t>
            </a:r>
            <a:r>
              <a:rPr lang="ko-KR" altLang="en-US" sz="1400" dirty="0" smtClean="0"/>
              <a:t>협력체계 </a:t>
            </a:r>
            <a:endParaRPr lang="en-US" altLang="ko-KR" sz="1400" dirty="0" smtClean="0"/>
          </a:p>
          <a:p>
            <a:r>
              <a:rPr lang="en-US" altLang="ko-KR" sz="1400" dirty="0"/>
              <a:t> </a:t>
            </a:r>
            <a:r>
              <a:rPr lang="en-US" altLang="ko-KR" sz="1400" dirty="0" smtClean="0"/>
              <a:t> </a:t>
            </a:r>
            <a:r>
              <a:rPr lang="ko-KR" altLang="en-US" sz="1400" dirty="0" smtClean="0"/>
              <a:t>구축</a:t>
            </a:r>
            <a:endParaRPr lang="en-US" altLang="ko-KR" sz="1400" dirty="0" smtClean="0"/>
          </a:p>
          <a:p>
            <a:r>
              <a:rPr lang="en-US" altLang="ko-KR" sz="1400" dirty="0" smtClean="0"/>
              <a:t>·</a:t>
            </a:r>
            <a:r>
              <a:rPr lang="ko-KR" altLang="en-US" sz="1400" dirty="0" smtClean="0"/>
              <a:t>학생들의 심리</a:t>
            </a:r>
            <a:r>
              <a:rPr lang="en-US" altLang="ko-KR" sz="1400" dirty="0" smtClean="0"/>
              <a:t>, </a:t>
            </a:r>
            <a:r>
              <a:rPr lang="ko-KR" altLang="en-US" sz="1400" dirty="0" smtClean="0"/>
              <a:t>사회</a:t>
            </a:r>
            <a:r>
              <a:rPr lang="en-US" altLang="ko-KR" sz="1400" dirty="0" smtClean="0"/>
              <a:t>,</a:t>
            </a:r>
          </a:p>
          <a:p>
            <a:r>
              <a:rPr lang="en-US" altLang="ko-KR" sz="1400" dirty="0"/>
              <a:t> </a:t>
            </a:r>
            <a:r>
              <a:rPr lang="en-US" altLang="ko-KR" sz="1400" dirty="0" smtClean="0"/>
              <a:t> </a:t>
            </a:r>
            <a:r>
              <a:rPr lang="ko-KR" altLang="en-US" sz="1400" dirty="0" smtClean="0"/>
              <a:t>복지</a:t>
            </a:r>
            <a:r>
              <a:rPr lang="en-US" altLang="ko-KR" sz="1400" dirty="0" smtClean="0"/>
              <a:t>, </a:t>
            </a:r>
            <a:r>
              <a:rPr lang="ko-KR" altLang="en-US" sz="1400" dirty="0" smtClean="0"/>
              <a:t>보건 등의 </a:t>
            </a:r>
            <a:endParaRPr lang="en-US" altLang="ko-KR" sz="1400" dirty="0" smtClean="0"/>
          </a:p>
          <a:p>
            <a:r>
              <a:rPr lang="en-US" altLang="ko-KR" sz="1400" dirty="0"/>
              <a:t> </a:t>
            </a:r>
            <a:r>
              <a:rPr lang="en-US" altLang="ko-KR" sz="1400" dirty="0" smtClean="0"/>
              <a:t> </a:t>
            </a:r>
            <a:r>
              <a:rPr lang="ko-KR" altLang="en-US" sz="1400" dirty="0" smtClean="0"/>
              <a:t>특별한 보호를 요하는  </a:t>
            </a:r>
            <a:endParaRPr lang="en-US" altLang="ko-KR" sz="1400" dirty="0" smtClean="0"/>
          </a:p>
          <a:p>
            <a:r>
              <a:rPr lang="en-US" altLang="ko-KR" sz="1400" dirty="0"/>
              <a:t> </a:t>
            </a:r>
            <a:r>
              <a:rPr lang="en-US" altLang="ko-KR" sz="1400" dirty="0" smtClean="0"/>
              <a:t> </a:t>
            </a:r>
            <a:r>
              <a:rPr lang="ko-KR" altLang="en-US" sz="1400" dirty="0" smtClean="0"/>
              <a:t>학생들의 파악</a:t>
            </a:r>
            <a:endParaRPr lang="en-US" altLang="ko-KR" sz="1400" dirty="0" smtClean="0"/>
          </a:p>
          <a:p>
            <a:r>
              <a:rPr lang="en-US" altLang="ko-KR" sz="1400" dirty="0" smtClean="0"/>
              <a:t>·</a:t>
            </a:r>
            <a:r>
              <a:rPr lang="ko-KR" altLang="en-US" sz="1400" dirty="0" smtClean="0"/>
              <a:t>학교와 가정 그리고    </a:t>
            </a:r>
            <a:endParaRPr lang="en-US" altLang="ko-KR" sz="1400" dirty="0" smtClean="0"/>
          </a:p>
          <a:p>
            <a:r>
              <a:rPr lang="en-US" altLang="ko-KR" sz="1400" dirty="0"/>
              <a:t> </a:t>
            </a:r>
            <a:r>
              <a:rPr lang="en-US" altLang="ko-KR" sz="1400" dirty="0" smtClean="0"/>
              <a:t> </a:t>
            </a:r>
            <a:r>
              <a:rPr lang="ko-KR" altLang="en-US" sz="1400" dirty="0" smtClean="0"/>
              <a:t>지역사회 간의 </a:t>
            </a:r>
            <a:endParaRPr lang="en-US" altLang="ko-KR" sz="1400" dirty="0" smtClean="0"/>
          </a:p>
          <a:p>
            <a:r>
              <a:rPr lang="en-US" altLang="ko-KR" sz="1400" dirty="0" smtClean="0"/>
              <a:t>  </a:t>
            </a:r>
            <a:r>
              <a:rPr lang="ko-KR" altLang="en-US" sz="1400" dirty="0" smtClean="0"/>
              <a:t>협력체계 구축</a:t>
            </a:r>
            <a:endParaRPr lang="en-US" altLang="ko-KR" sz="1400" dirty="0" smtClean="0"/>
          </a:p>
          <a:p>
            <a:r>
              <a:rPr lang="en-US" altLang="ko-KR" sz="1400" dirty="0" smtClean="0"/>
              <a:t>·</a:t>
            </a:r>
            <a:r>
              <a:rPr lang="ko-KR" altLang="en-US" sz="1400" dirty="0" smtClean="0"/>
              <a:t>교육계획 수립 </a:t>
            </a:r>
            <a:endParaRPr lang="en-US" altLang="ko-KR" sz="1400" dirty="0" smtClean="0"/>
          </a:p>
          <a:p>
            <a:r>
              <a:rPr lang="en-US" altLang="ko-KR" sz="1400" dirty="0"/>
              <a:t> </a:t>
            </a:r>
            <a:r>
              <a:rPr lang="en-US" altLang="ko-KR" sz="1400" dirty="0" smtClean="0"/>
              <a:t> </a:t>
            </a:r>
            <a:r>
              <a:rPr lang="ko-KR" altLang="en-US" sz="1400" dirty="0" err="1" smtClean="0"/>
              <a:t>시협력</a:t>
            </a:r>
            <a:r>
              <a:rPr lang="ko-KR" altLang="en-US" sz="1400" dirty="0" smtClean="0"/>
              <a:t> 의견 제공</a:t>
            </a:r>
            <a:endParaRPr lang="en-US" altLang="ko-KR" sz="1400" dirty="0" smtClean="0"/>
          </a:p>
          <a:p>
            <a:r>
              <a:rPr lang="en-US" altLang="ko-KR" sz="1400" dirty="0" smtClean="0"/>
              <a:t>·</a:t>
            </a:r>
            <a:r>
              <a:rPr lang="ko-KR" altLang="en-US" sz="1400" dirty="0" smtClean="0"/>
              <a:t>학교 교육 목표에  </a:t>
            </a:r>
            <a:endParaRPr lang="en-US" altLang="ko-KR" sz="1400" dirty="0" smtClean="0"/>
          </a:p>
          <a:p>
            <a:r>
              <a:rPr lang="en-US" altLang="ko-KR" sz="1400" dirty="0"/>
              <a:t> </a:t>
            </a:r>
            <a:r>
              <a:rPr lang="en-US" altLang="ko-KR" sz="1400" dirty="0" smtClean="0"/>
              <a:t> </a:t>
            </a:r>
            <a:r>
              <a:rPr lang="ko-KR" altLang="en-US" sz="1400" dirty="0" smtClean="0"/>
              <a:t>맞는 사업기획과 </a:t>
            </a:r>
            <a:r>
              <a:rPr lang="ko-KR" altLang="en-US" sz="1400" dirty="0"/>
              <a:t>실</a:t>
            </a:r>
            <a:r>
              <a:rPr lang="ko-KR" altLang="en-US" sz="1400" dirty="0" smtClean="0"/>
              <a:t>행</a:t>
            </a:r>
            <a:endParaRPr lang="en-US" altLang="ko-KR" sz="1400" dirty="0" smtClean="0"/>
          </a:p>
          <a:p>
            <a:r>
              <a:rPr lang="en-US" altLang="ko-KR" sz="1400" dirty="0" smtClean="0"/>
              <a:t>·</a:t>
            </a:r>
            <a:r>
              <a:rPr lang="ko-KR" altLang="en-US" sz="1400" dirty="0" smtClean="0"/>
              <a:t>교내협의체</a:t>
            </a:r>
            <a:endParaRPr lang="en-US" altLang="ko-KR" sz="1400" dirty="0" smtClean="0"/>
          </a:p>
          <a:p>
            <a:r>
              <a:rPr lang="en-US" altLang="ko-KR" sz="1400" dirty="0"/>
              <a:t> </a:t>
            </a:r>
            <a:r>
              <a:rPr lang="en-US" altLang="ko-KR" sz="1400" dirty="0" smtClean="0"/>
              <a:t> (</a:t>
            </a:r>
            <a:r>
              <a:rPr lang="ko-KR" altLang="en-US" sz="1400" dirty="0" smtClean="0"/>
              <a:t>학교사회복지운영</a:t>
            </a:r>
            <a:endParaRPr lang="en-US" altLang="ko-KR" sz="1400" dirty="0" smtClean="0"/>
          </a:p>
          <a:p>
            <a:r>
              <a:rPr lang="en-US" altLang="ko-KR" sz="1400" dirty="0"/>
              <a:t> </a:t>
            </a:r>
            <a:r>
              <a:rPr lang="en-US" altLang="ko-KR" sz="1400" dirty="0" smtClean="0"/>
              <a:t> </a:t>
            </a:r>
            <a:r>
              <a:rPr lang="ko-KR" altLang="en-US" sz="1400" dirty="0" smtClean="0"/>
              <a:t>위원회</a:t>
            </a:r>
            <a:r>
              <a:rPr lang="en-US" altLang="ko-KR" sz="1400" dirty="0" smtClean="0"/>
              <a:t>)</a:t>
            </a:r>
            <a:r>
              <a:rPr lang="ko-KR" altLang="en-US" sz="1400" dirty="0" smtClean="0"/>
              <a:t>구성과 운영</a:t>
            </a:r>
            <a:endParaRPr lang="ko-KR" altLang="en-US" sz="1400" dirty="0"/>
          </a:p>
        </p:txBody>
      </p:sp>
      <p:sp>
        <p:nvSpPr>
          <p:cNvPr id="11" name="모서리가 둥근 직사각형 10"/>
          <p:cNvSpPr/>
          <p:nvPr/>
        </p:nvSpPr>
        <p:spPr>
          <a:xfrm>
            <a:off x="7072330" y="214290"/>
            <a:ext cx="2071670" cy="550072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TextBox 11"/>
          <p:cNvSpPr txBox="1"/>
          <p:nvPr/>
        </p:nvSpPr>
        <p:spPr>
          <a:xfrm>
            <a:off x="7072330" y="714356"/>
            <a:ext cx="2286016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 smtClean="0"/>
              <a:t>·</a:t>
            </a:r>
            <a:r>
              <a:rPr lang="ko-KR" altLang="en-US" sz="1400" dirty="0" smtClean="0"/>
              <a:t>지역사회 현황 파악</a:t>
            </a:r>
            <a:endParaRPr lang="en-US" altLang="ko-KR" sz="1400" dirty="0" smtClean="0"/>
          </a:p>
          <a:p>
            <a:r>
              <a:rPr lang="en-US" altLang="ko-KR" sz="1400" dirty="0" smtClean="0"/>
              <a:t>·</a:t>
            </a:r>
            <a:r>
              <a:rPr lang="ko-KR" altLang="en-US" sz="1400" dirty="0" smtClean="0"/>
              <a:t>지역사회의 욕구와</a:t>
            </a:r>
            <a:endParaRPr lang="en-US" altLang="ko-KR" sz="1400" dirty="0" smtClean="0"/>
          </a:p>
          <a:p>
            <a:r>
              <a:rPr lang="ko-KR" altLang="en-US" sz="1400" dirty="0" smtClean="0"/>
              <a:t>  인식 조사</a:t>
            </a:r>
            <a:endParaRPr lang="en-US" altLang="ko-KR" sz="1400" dirty="0" smtClean="0"/>
          </a:p>
          <a:p>
            <a:r>
              <a:rPr lang="en-US" altLang="ko-KR" sz="1400" dirty="0" smtClean="0"/>
              <a:t>·</a:t>
            </a:r>
            <a:r>
              <a:rPr lang="ko-KR" altLang="en-US" sz="1400" dirty="0" smtClean="0"/>
              <a:t>학교와 협력할 수 </a:t>
            </a:r>
            <a:endParaRPr lang="en-US" altLang="ko-KR" sz="1400" dirty="0" smtClean="0"/>
          </a:p>
          <a:p>
            <a:r>
              <a:rPr lang="en-US" altLang="ko-KR" sz="1400" dirty="0"/>
              <a:t> </a:t>
            </a:r>
            <a:r>
              <a:rPr lang="ko-KR" altLang="en-US" sz="1400" dirty="0" smtClean="0"/>
              <a:t> 있는 자원의 개발과</a:t>
            </a:r>
            <a:endParaRPr lang="en-US" altLang="ko-KR" sz="1400" dirty="0" smtClean="0"/>
          </a:p>
          <a:p>
            <a:r>
              <a:rPr lang="en-US" altLang="ko-KR" sz="1400" dirty="0"/>
              <a:t> </a:t>
            </a:r>
            <a:r>
              <a:rPr lang="en-US" altLang="ko-KR" sz="1400" dirty="0" smtClean="0"/>
              <a:t> </a:t>
            </a:r>
            <a:r>
              <a:rPr lang="ko-KR" altLang="en-US" sz="1400" dirty="0" smtClean="0"/>
              <a:t>연계의 공식화</a:t>
            </a:r>
            <a:endParaRPr lang="en-US" altLang="ko-KR" sz="1400" dirty="0" smtClean="0"/>
          </a:p>
          <a:p>
            <a:r>
              <a:rPr lang="en-US" altLang="ko-KR" sz="1400" dirty="0" smtClean="0"/>
              <a:t>·</a:t>
            </a:r>
            <a:r>
              <a:rPr lang="ko-KR" altLang="en-US" sz="1400" dirty="0" smtClean="0"/>
              <a:t>지역 학교사회복지</a:t>
            </a:r>
            <a:endParaRPr lang="en-US" altLang="ko-KR" sz="1400" dirty="0" smtClean="0"/>
          </a:p>
          <a:p>
            <a:r>
              <a:rPr lang="en-US" altLang="ko-KR" sz="1400" dirty="0"/>
              <a:t> </a:t>
            </a:r>
            <a:r>
              <a:rPr lang="en-US" altLang="ko-KR" sz="1400" dirty="0" smtClean="0"/>
              <a:t> </a:t>
            </a:r>
            <a:r>
              <a:rPr lang="ko-KR" altLang="en-US" sz="1400" dirty="0" smtClean="0"/>
              <a:t>위원회 구성과 운영</a:t>
            </a:r>
            <a:endParaRPr lang="en-US" altLang="ko-KR" sz="1400" dirty="0" smtClean="0"/>
          </a:p>
          <a:p>
            <a:r>
              <a:rPr lang="en-US" altLang="ko-KR" sz="1400" dirty="0" smtClean="0"/>
              <a:t>·</a:t>
            </a:r>
            <a:r>
              <a:rPr lang="ko-KR" altLang="en-US" sz="1400" dirty="0" smtClean="0"/>
              <a:t>지역 학교사회복지</a:t>
            </a:r>
            <a:endParaRPr lang="en-US" altLang="ko-KR" sz="1400" dirty="0" smtClean="0"/>
          </a:p>
          <a:p>
            <a:r>
              <a:rPr lang="en-US" altLang="ko-KR" sz="1400" dirty="0"/>
              <a:t> </a:t>
            </a:r>
            <a:r>
              <a:rPr lang="en-US" altLang="ko-KR" sz="1400" dirty="0" smtClean="0"/>
              <a:t> </a:t>
            </a:r>
            <a:r>
              <a:rPr lang="ko-KR" altLang="en-US" sz="1400" dirty="0" smtClean="0"/>
              <a:t>위원회 구성과 운영</a:t>
            </a:r>
            <a:endParaRPr lang="en-US" altLang="ko-KR" sz="1400" dirty="0" smtClean="0"/>
          </a:p>
          <a:p>
            <a:r>
              <a:rPr lang="en-US" altLang="ko-KR" sz="1400" dirty="0" smtClean="0"/>
              <a:t>·</a:t>
            </a:r>
            <a:r>
              <a:rPr lang="ko-KR" altLang="en-US" sz="1400" dirty="0" smtClean="0"/>
              <a:t>지역사회 내에서</a:t>
            </a:r>
            <a:endParaRPr lang="en-US" altLang="ko-KR" sz="1400" dirty="0" smtClean="0"/>
          </a:p>
          <a:p>
            <a:r>
              <a:rPr lang="en-US" altLang="ko-KR" sz="1400" dirty="0"/>
              <a:t> </a:t>
            </a:r>
            <a:r>
              <a:rPr lang="en-US" altLang="ko-KR" sz="1400" dirty="0" smtClean="0"/>
              <a:t> </a:t>
            </a:r>
            <a:r>
              <a:rPr lang="ko-KR" altLang="en-US" sz="1400" dirty="0" smtClean="0"/>
              <a:t>교육복지와 관련한</a:t>
            </a:r>
            <a:endParaRPr lang="en-US" altLang="ko-KR" sz="1400" dirty="0" smtClean="0"/>
          </a:p>
          <a:p>
            <a:r>
              <a:rPr lang="ko-KR" altLang="en-US" sz="1400" dirty="0" smtClean="0"/>
              <a:t>  교육과 설명</a:t>
            </a:r>
            <a:endParaRPr lang="en-US" altLang="ko-KR" sz="1400" dirty="0" smtClean="0"/>
          </a:p>
          <a:p>
            <a:r>
              <a:rPr lang="en-US" altLang="ko-KR" sz="1400" dirty="0" smtClean="0"/>
              <a:t>·</a:t>
            </a:r>
            <a:r>
              <a:rPr lang="ko-KR" altLang="en-US" sz="1400" dirty="0" smtClean="0"/>
              <a:t>학교와의 연계 프로</a:t>
            </a:r>
            <a:endParaRPr lang="en-US" altLang="ko-KR" sz="1400" dirty="0" smtClean="0"/>
          </a:p>
          <a:p>
            <a:r>
              <a:rPr lang="en-US" altLang="ko-KR" sz="1400" dirty="0"/>
              <a:t> </a:t>
            </a:r>
            <a:r>
              <a:rPr lang="en-US" altLang="ko-KR" sz="1400" dirty="0" smtClean="0"/>
              <a:t> </a:t>
            </a:r>
            <a:r>
              <a:rPr lang="ko-KR" altLang="en-US" sz="1400" dirty="0" smtClean="0"/>
              <a:t>그램 개발과 시행</a:t>
            </a:r>
            <a:endParaRPr lang="en-US" altLang="ko-KR" sz="1400" dirty="0" smtClean="0"/>
          </a:p>
          <a:p>
            <a:r>
              <a:rPr lang="en-US" altLang="ko-KR" sz="1400" dirty="0" smtClean="0"/>
              <a:t>·</a:t>
            </a:r>
            <a:r>
              <a:rPr lang="ko-KR" altLang="en-US" sz="1400" dirty="0" smtClean="0"/>
              <a:t>학교사회복지에 대한</a:t>
            </a:r>
            <a:endParaRPr lang="en-US" altLang="ko-KR" sz="1400" dirty="0" smtClean="0"/>
          </a:p>
          <a:p>
            <a:r>
              <a:rPr lang="en-US" altLang="ko-KR" sz="1400" dirty="0"/>
              <a:t> </a:t>
            </a:r>
            <a:r>
              <a:rPr lang="ko-KR" altLang="en-US" sz="1400" dirty="0" smtClean="0"/>
              <a:t> 홍보</a:t>
            </a:r>
            <a:endParaRPr lang="en-US" altLang="ko-KR" sz="1400" dirty="0" smtClean="0"/>
          </a:p>
          <a:p>
            <a:r>
              <a:rPr lang="en-US" altLang="ko-KR" sz="1400" dirty="0" smtClean="0"/>
              <a:t>·</a:t>
            </a:r>
            <a:r>
              <a:rPr lang="ko-KR" altLang="en-US" sz="1400" dirty="0" smtClean="0"/>
              <a:t>학교사회복지 실습지도</a:t>
            </a:r>
            <a:endParaRPr lang="ko-KR" altLang="en-US" sz="1400" dirty="0"/>
          </a:p>
        </p:txBody>
      </p:sp>
      <p:sp>
        <p:nvSpPr>
          <p:cNvPr id="15" name="모서리가 둥근 직사각형 14"/>
          <p:cNvSpPr/>
          <p:nvPr/>
        </p:nvSpPr>
        <p:spPr>
          <a:xfrm>
            <a:off x="285720" y="285728"/>
            <a:ext cx="1500198" cy="357190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6" name="모서리가 둥근 직사각형 15"/>
          <p:cNvSpPr/>
          <p:nvPr/>
        </p:nvSpPr>
        <p:spPr>
          <a:xfrm>
            <a:off x="7358082" y="285728"/>
            <a:ext cx="1500198" cy="357190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" name="모서리가 둥근 직사각형 16"/>
          <p:cNvSpPr/>
          <p:nvPr/>
        </p:nvSpPr>
        <p:spPr>
          <a:xfrm>
            <a:off x="5000628" y="285728"/>
            <a:ext cx="1500198" cy="357190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8" name="모서리가 둥근 직사각형 17"/>
          <p:cNvSpPr/>
          <p:nvPr/>
        </p:nvSpPr>
        <p:spPr>
          <a:xfrm>
            <a:off x="2571736" y="285728"/>
            <a:ext cx="1500198" cy="357190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9" name="TextBox 18"/>
          <p:cNvSpPr txBox="1"/>
          <p:nvPr/>
        </p:nvSpPr>
        <p:spPr>
          <a:xfrm>
            <a:off x="714348" y="285728"/>
            <a:ext cx="10715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학생</a:t>
            </a:r>
            <a:endParaRPr lang="ko-KR" alt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3000364" y="285728"/>
            <a:ext cx="857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가정</a:t>
            </a:r>
            <a:endParaRPr lang="ko-KR" alt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5143504" y="285728"/>
            <a:ext cx="12858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학교</a:t>
            </a:r>
            <a:r>
              <a:rPr lang="en-US" altLang="ko-KR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(</a:t>
            </a:r>
            <a:r>
              <a:rPr lang="ko-KR" altLang="en-US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교사</a:t>
            </a:r>
            <a:r>
              <a:rPr lang="en-US" altLang="ko-KR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)</a:t>
            </a:r>
            <a:endParaRPr lang="ko-KR" altLang="en-US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7572396" y="285728"/>
            <a:ext cx="11430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지역사회</a:t>
            </a:r>
            <a:endParaRPr lang="ko-KR" altLang="en-US" dirty="0"/>
          </a:p>
        </p:txBody>
      </p:sp>
      <p:sp>
        <p:nvSpPr>
          <p:cNvPr id="23" name="모서리가 둥근 직사각형 22"/>
          <p:cNvSpPr/>
          <p:nvPr/>
        </p:nvSpPr>
        <p:spPr>
          <a:xfrm>
            <a:off x="2143108" y="6215082"/>
            <a:ext cx="5143536" cy="64291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1785918" y="6211669"/>
            <a:ext cx="5857916" cy="646331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ko-KR" altLang="en-US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생태체계적 관점 </a:t>
            </a:r>
            <a:r>
              <a:rPr lang="en-US" altLang="ko-KR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:</a:t>
            </a:r>
          </a:p>
          <a:p>
            <a:pPr algn="ctr"/>
            <a:r>
              <a:rPr lang="ko-KR" altLang="en-US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환경 속의 인간</a:t>
            </a:r>
            <a:r>
              <a:rPr lang="en-US" altLang="ko-KR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(person-in-environment)</a:t>
            </a:r>
            <a:endParaRPr lang="ko-KR" altLang="en-US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5" name="아래쪽 화살표 24"/>
          <p:cNvSpPr/>
          <p:nvPr/>
        </p:nvSpPr>
        <p:spPr>
          <a:xfrm>
            <a:off x="3143240" y="5786454"/>
            <a:ext cx="428628" cy="35719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6" name="아래쪽 화살표 25"/>
          <p:cNvSpPr/>
          <p:nvPr/>
        </p:nvSpPr>
        <p:spPr>
          <a:xfrm>
            <a:off x="5500694" y="5786454"/>
            <a:ext cx="428628" cy="35719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7" name="아래쪽 화살표 26"/>
          <p:cNvSpPr/>
          <p:nvPr/>
        </p:nvSpPr>
        <p:spPr>
          <a:xfrm rot="4020000">
            <a:off x="7878253" y="5770955"/>
            <a:ext cx="357190" cy="590533"/>
          </a:xfrm>
          <a:prstGeom prst="downArrow">
            <a:avLst>
              <a:gd name="adj1" fmla="val 50000"/>
              <a:gd name="adj2" fmla="val 6360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9" name="아래쪽 화살표 28"/>
          <p:cNvSpPr/>
          <p:nvPr/>
        </p:nvSpPr>
        <p:spPr>
          <a:xfrm rot="-3960000">
            <a:off x="1163885" y="5703001"/>
            <a:ext cx="357190" cy="590533"/>
          </a:xfrm>
          <a:prstGeom prst="downArrow">
            <a:avLst>
              <a:gd name="adj1" fmla="val 50000"/>
              <a:gd name="adj2" fmla="val 6360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25602"/>
          </a:xfrm>
        </p:spPr>
        <p:txBody>
          <a:bodyPr/>
          <a:lstStyle/>
          <a:p>
            <a:pPr algn="ctr"/>
            <a:r>
              <a:rPr lang="ko-KR" altLang="en-US" dirty="0" smtClean="0"/>
              <a:t>감사합니다</a:t>
            </a:r>
            <a:r>
              <a:rPr lang="en-US" altLang="ko-KR" dirty="0" smtClean="0"/>
              <a:t>^^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b="1" dirty="0" smtClean="0"/>
              <a:t>내용적인 목적</a:t>
            </a:r>
            <a:endParaRPr lang="en-US" altLang="ko-KR" b="1" dirty="0" smtClean="0"/>
          </a:p>
          <a:p>
            <a:pPr>
              <a:buNone/>
            </a:pPr>
            <a:r>
              <a:rPr lang="ko-KR" altLang="en-US" dirty="0" smtClean="0"/>
              <a:t>   학업적 목적</a:t>
            </a:r>
            <a:r>
              <a:rPr lang="en-US" altLang="ko-KR" dirty="0" smtClean="0"/>
              <a:t>- </a:t>
            </a:r>
            <a:r>
              <a:rPr lang="ko-KR" altLang="en-US" dirty="0" smtClean="0"/>
              <a:t>읽기</a:t>
            </a:r>
            <a:r>
              <a:rPr lang="en-US" altLang="ko-KR" dirty="0" smtClean="0"/>
              <a:t>, </a:t>
            </a:r>
            <a:r>
              <a:rPr lang="ko-KR" altLang="en-US" dirty="0" smtClean="0"/>
              <a:t>쓰기</a:t>
            </a:r>
            <a:r>
              <a:rPr lang="en-US" altLang="ko-KR" dirty="0" smtClean="0"/>
              <a:t>, </a:t>
            </a:r>
            <a:r>
              <a:rPr lang="ko-KR" altLang="en-US" dirty="0" smtClean="0"/>
              <a:t>셈하기</a:t>
            </a:r>
            <a:r>
              <a:rPr lang="en-US" altLang="ko-KR" dirty="0" smtClean="0"/>
              <a:t>(</a:t>
            </a:r>
            <a:r>
              <a:rPr lang="ko-KR" altLang="en-US" dirty="0" smtClean="0"/>
              <a:t>기초기능</a:t>
            </a:r>
            <a:r>
              <a:rPr lang="en-US" altLang="ko-KR" dirty="0" smtClean="0"/>
              <a:t>)</a:t>
            </a:r>
          </a:p>
          <a:p>
            <a:pPr>
              <a:buNone/>
            </a:pPr>
            <a:r>
              <a:rPr lang="en-US" altLang="ko-KR" dirty="0" smtClean="0"/>
              <a:t>   </a:t>
            </a:r>
          </a:p>
          <a:p>
            <a:pPr>
              <a:buNone/>
            </a:pPr>
            <a:r>
              <a:rPr lang="en-US" altLang="ko-KR" dirty="0" smtClean="0"/>
              <a:t>   </a:t>
            </a:r>
          </a:p>
          <a:p>
            <a:pPr>
              <a:buNone/>
            </a:pPr>
            <a:r>
              <a:rPr lang="en-US" altLang="ko-KR" dirty="0" smtClean="0"/>
              <a:t>    </a:t>
            </a:r>
            <a:endParaRPr lang="ko-KR" altLang="en-US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학교교육의 목적</a:t>
            </a:r>
            <a:endParaRPr lang="ko-KR" altLang="en-US" dirty="0"/>
          </a:p>
        </p:txBody>
      </p:sp>
      <p:pic>
        <p:nvPicPr>
          <p:cNvPr id="5" name="그림 4" descr="책 읽기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1868" y="2643182"/>
            <a:ext cx="5572133" cy="421481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b="1" dirty="0" smtClean="0"/>
              <a:t>내용적인 목적</a:t>
            </a:r>
            <a:endParaRPr lang="en-US" altLang="ko-KR" b="1" dirty="0" smtClean="0"/>
          </a:p>
          <a:p>
            <a:pPr>
              <a:buNone/>
            </a:pPr>
            <a:r>
              <a:rPr lang="ko-KR" altLang="en-US" dirty="0" smtClean="0"/>
              <a:t>   학업적 목적</a:t>
            </a:r>
            <a:r>
              <a:rPr lang="en-US" altLang="ko-KR" dirty="0" smtClean="0"/>
              <a:t>- </a:t>
            </a:r>
            <a:r>
              <a:rPr lang="ko-KR" altLang="en-US" dirty="0" smtClean="0"/>
              <a:t>학생들에게 대학진학 준비</a:t>
            </a:r>
            <a:r>
              <a:rPr lang="en-US" altLang="ko-KR" dirty="0" smtClean="0"/>
              <a:t>, </a:t>
            </a:r>
          </a:p>
          <a:p>
            <a:pPr>
              <a:buNone/>
            </a:pPr>
            <a:r>
              <a:rPr lang="en-US" altLang="ko-KR" dirty="0" smtClean="0"/>
              <a:t>                       </a:t>
            </a:r>
            <a:r>
              <a:rPr lang="ko-KR" altLang="en-US" dirty="0" smtClean="0"/>
              <a:t>비판적 사고 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 </a:t>
            </a:r>
          </a:p>
          <a:p>
            <a:pPr>
              <a:buNone/>
            </a:pPr>
            <a:r>
              <a:rPr lang="en-US" altLang="ko-KR" dirty="0" smtClean="0"/>
              <a:t>   </a:t>
            </a:r>
          </a:p>
          <a:p>
            <a:pPr>
              <a:buNone/>
            </a:pPr>
            <a:r>
              <a:rPr lang="en-US" altLang="ko-KR" dirty="0" smtClean="0"/>
              <a:t>    </a:t>
            </a:r>
            <a:endParaRPr lang="ko-KR" altLang="en-US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학교교육의 목적</a:t>
            </a:r>
            <a:endParaRPr lang="ko-KR" altLang="en-US" dirty="0"/>
          </a:p>
        </p:txBody>
      </p:sp>
      <p:pic>
        <p:nvPicPr>
          <p:cNvPr id="6" name="그림 5" descr="대학진학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5786" y="2928934"/>
            <a:ext cx="7500990" cy="392906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b="1" dirty="0" smtClean="0"/>
              <a:t>내용적인 목적</a:t>
            </a:r>
            <a:endParaRPr lang="en-US" altLang="ko-KR" b="1" dirty="0" smtClean="0"/>
          </a:p>
          <a:p>
            <a:pPr>
              <a:buNone/>
            </a:pPr>
            <a:r>
              <a:rPr lang="ko-KR" altLang="en-US" dirty="0" smtClean="0"/>
              <a:t>   직업적 목적</a:t>
            </a:r>
            <a:r>
              <a:rPr lang="en-US" altLang="ko-KR" dirty="0" smtClean="0"/>
              <a:t>- </a:t>
            </a:r>
            <a:r>
              <a:rPr lang="ko-KR" altLang="en-US" dirty="0" smtClean="0"/>
              <a:t>취직</a:t>
            </a:r>
            <a:r>
              <a:rPr lang="en-US" altLang="ko-KR" dirty="0" smtClean="0"/>
              <a:t>/</a:t>
            </a:r>
            <a:r>
              <a:rPr lang="ko-KR" altLang="en-US" dirty="0" smtClean="0"/>
              <a:t>직업을 위해 준비시키는 것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                     </a:t>
            </a:r>
            <a:r>
              <a:rPr lang="ko-KR" altLang="en-US" dirty="0" smtClean="0"/>
              <a:t>생활기능을 가르치는 것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                     (</a:t>
            </a:r>
            <a:r>
              <a:rPr lang="ko-KR" altLang="en-US" dirty="0" smtClean="0"/>
              <a:t>금전관리</a:t>
            </a:r>
            <a:r>
              <a:rPr lang="en-US" altLang="ko-KR" dirty="0" smtClean="0"/>
              <a:t>, </a:t>
            </a:r>
            <a:r>
              <a:rPr lang="ko-KR" altLang="en-US" dirty="0" err="1" smtClean="0"/>
              <a:t>직업찾기</a:t>
            </a:r>
            <a:r>
              <a:rPr lang="en-US" altLang="ko-KR" dirty="0" smtClean="0"/>
              <a:t>)</a:t>
            </a:r>
          </a:p>
          <a:p>
            <a:pPr>
              <a:buNone/>
            </a:pPr>
            <a:r>
              <a:rPr lang="en-US" altLang="ko-KR" dirty="0" smtClean="0"/>
              <a:t>   </a:t>
            </a:r>
          </a:p>
          <a:p>
            <a:pPr>
              <a:buNone/>
            </a:pPr>
            <a:r>
              <a:rPr lang="en-US" altLang="ko-KR" dirty="0" smtClean="0"/>
              <a:t>   </a:t>
            </a:r>
          </a:p>
          <a:p>
            <a:pPr>
              <a:buNone/>
            </a:pPr>
            <a:r>
              <a:rPr lang="en-US" altLang="ko-KR" dirty="0" smtClean="0"/>
              <a:t>    </a:t>
            </a:r>
            <a:endParaRPr lang="ko-KR" altLang="en-US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학교교육의 목적</a:t>
            </a:r>
            <a:endParaRPr lang="ko-KR" altLang="en-US" dirty="0"/>
          </a:p>
        </p:txBody>
      </p:sp>
      <p:pic>
        <p:nvPicPr>
          <p:cNvPr id="6" name="그림 5" descr="취직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0100" y="3429000"/>
            <a:ext cx="8143900" cy="34290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그림 5" descr="훌륭한 시민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57488" y="4137066"/>
            <a:ext cx="6286512" cy="272093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0" y="1214422"/>
            <a:ext cx="9144000" cy="4525963"/>
          </a:xfrm>
        </p:spPr>
        <p:txBody>
          <a:bodyPr>
            <a:normAutofit fontScale="85000" lnSpcReduction="20000"/>
          </a:bodyPr>
          <a:lstStyle/>
          <a:p>
            <a:r>
              <a:rPr lang="ko-KR" altLang="en-US" b="1" dirty="0" smtClean="0"/>
              <a:t>과정적인 목적</a:t>
            </a:r>
            <a:endParaRPr lang="en-US" altLang="ko-KR" b="1" dirty="0" smtClean="0"/>
          </a:p>
          <a:p>
            <a:pPr>
              <a:buNone/>
            </a:pPr>
            <a:r>
              <a:rPr lang="ko-KR" altLang="en-US" dirty="0" smtClean="0"/>
              <a:t>    사회</a:t>
            </a:r>
            <a:r>
              <a:rPr lang="en-US" altLang="ko-KR" dirty="0" smtClean="0"/>
              <a:t>/</a:t>
            </a:r>
            <a:r>
              <a:rPr lang="ko-KR" altLang="en-US" dirty="0" smtClean="0"/>
              <a:t>시민적 목적</a:t>
            </a:r>
            <a:r>
              <a:rPr lang="en-US" altLang="ko-KR" dirty="0" smtClean="0"/>
              <a:t>- </a:t>
            </a:r>
          </a:p>
          <a:p>
            <a:pPr>
              <a:buNone/>
            </a:pPr>
            <a:r>
              <a:rPr lang="en-US" altLang="ko-KR" dirty="0" smtClean="0"/>
              <a:t>     · </a:t>
            </a:r>
            <a:r>
              <a:rPr lang="ko-KR" altLang="en-US" dirty="0" smtClean="0"/>
              <a:t>교사</a:t>
            </a:r>
            <a:r>
              <a:rPr lang="en-US" altLang="ko-KR" dirty="0" smtClean="0"/>
              <a:t>, </a:t>
            </a:r>
            <a:r>
              <a:rPr lang="ko-KR" altLang="en-US" dirty="0" smtClean="0"/>
              <a:t>학생</a:t>
            </a:r>
            <a:r>
              <a:rPr lang="en-US" altLang="ko-KR" dirty="0" smtClean="0"/>
              <a:t>, </a:t>
            </a:r>
            <a:r>
              <a:rPr lang="ko-KR" altLang="en-US" dirty="0" smtClean="0"/>
              <a:t>학부모 간에 사회의식 고양시키는 것</a:t>
            </a:r>
            <a:endParaRPr lang="en-US" altLang="ko-KR" dirty="0" smtClean="0"/>
          </a:p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   · </a:t>
            </a:r>
            <a:r>
              <a:rPr lang="ko-KR" altLang="en-US" dirty="0" smtClean="0"/>
              <a:t>훌륭한 시민이 되는 법을 가르치는 것</a:t>
            </a:r>
            <a:endParaRPr lang="en-US" altLang="ko-KR" dirty="0" smtClean="0"/>
          </a:p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   · </a:t>
            </a:r>
            <a:r>
              <a:rPr lang="ko-KR" altLang="en-US" dirty="0" smtClean="0"/>
              <a:t>국제적 이해를 증진시키는 것</a:t>
            </a:r>
            <a:endParaRPr lang="en-US" altLang="ko-KR" dirty="0" smtClean="0"/>
          </a:p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   · </a:t>
            </a:r>
            <a:r>
              <a:rPr lang="ko-KR" altLang="en-US" dirty="0" smtClean="0"/>
              <a:t>사회정의를 실현하고</a:t>
            </a:r>
            <a:r>
              <a:rPr lang="en-US" altLang="ko-KR" dirty="0" smtClean="0"/>
              <a:t>, </a:t>
            </a:r>
            <a:r>
              <a:rPr lang="ko-KR" altLang="en-US" dirty="0" smtClean="0"/>
              <a:t>약한 자를 이해하는 것</a:t>
            </a:r>
            <a:endParaRPr lang="en-US" altLang="ko-KR" dirty="0" smtClean="0"/>
          </a:p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 </a:t>
            </a:r>
          </a:p>
          <a:p>
            <a:pPr>
              <a:buNone/>
            </a:pPr>
            <a:r>
              <a:rPr lang="en-US" altLang="ko-KR" dirty="0" smtClean="0"/>
              <a:t>   </a:t>
            </a:r>
          </a:p>
          <a:p>
            <a:pPr>
              <a:buNone/>
            </a:pPr>
            <a:r>
              <a:rPr lang="en-US" altLang="ko-KR" dirty="0" smtClean="0"/>
              <a:t>    </a:t>
            </a:r>
            <a:endParaRPr lang="ko-KR" altLang="en-US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>
          <a:xfrm>
            <a:off x="428596" y="142852"/>
            <a:ext cx="8229600" cy="1143000"/>
          </a:xfrm>
        </p:spPr>
        <p:txBody>
          <a:bodyPr/>
          <a:lstStyle/>
          <a:p>
            <a:r>
              <a:rPr lang="ko-KR" altLang="en-US" dirty="0" smtClean="0"/>
              <a:t>학교교육의 목적</a:t>
            </a:r>
            <a:endParaRPr lang="ko-KR" altLang="en-US" dirty="0"/>
          </a:p>
        </p:txBody>
      </p:sp>
      <p:sp>
        <p:nvSpPr>
          <p:cNvPr id="7" name="아래쪽 화살표 6"/>
          <p:cNvSpPr/>
          <p:nvPr/>
        </p:nvSpPr>
        <p:spPr>
          <a:xfrm rot="4020000">
            <a:off x="7592502" y="5842393"/>
            <a:ext cx="357190" cy="590533"/>
          </a:xfrm>
          <a:prstGeom prst="downArrow">
            <a:avLst>
              <a:gd name="adj1" fmla="val 50000"/>
              <a:gd name="adj2" fmla="val 6360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3" descr="자신감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29058" y="3929066"/>
            <a:ext cx="4714908" cy="292893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285720" y="1428736"/>
            <a:ext cx="8643998" cy="4525963"/>
          </a:xfrm>
        </p:spPr>
        <p:txBody>
          <a:bodyPr>
            <a:normAutofit/>
          </a:bodyPr>
          <a:lstStyle/>
          <a:p>
            <a:r>
              <a:rPr lang="ko-KR" altLang="en-US" b="1" dirty="0" smtClean="0"/>
              <a:t>과정적인 목적</a:t>
            </a:r>
            <a:endParaRPr lang="en-US" altLang="ko-KR" b="1" dirty="0" smtClean="0"/>
          </a:p>
          <a:p>
            <a:pPr>
              <a:buNone/>
            </a:pPr>
            <a:r>
              <a:rPr lang="ko-KR" altLang="en-US" dirty="0" smtClean="0"/>
              <a:t>   개인적 목적</a:t>
            </a:r>
            <a:r>
              <a:rPr lang="en-US" altLang="ko-KR" dirty="0" smtClean="0"/>
              <a:t>- </a:t>
            </a:r>
          </a:p>
          <a:p>
            <a:pPr>
              <a:buNone/>
            </a:pPr>
            <a:r>
              <a:rPr lang="en-US" altLang="ko-KR" dirty="0" smtClean="0"/>
              <a:t>   · </a:t>
            </a:r>
            <a:r>
              <a:rPr lang="ko-KR" altLang="en-US" dirty="0" smtClean="0"/>
              <a:t>개인의 취미</a:t>
            </a:r>
            <a:r>
              <a:rPr lang="en-US" altLang="ko-KR" dirty="0" smtClean="0"/>
              <a:t>, </a:t>
            </a:r>
            <a:r>
              <a:rPr lang="ko-KR" altLang="en-US" dirty="0" smtClean="0"/>
              <a:t>흥미</a:t>
            </a:r>
            <a:r>
              <a:rPr lang="en-US" altLang="ko-KR" dirty="0" smtClean="0"/>
              <a:t> </a:t>
            </a:r>
            <a:r>
              <a:rPr lang="ko-KR" altLang="en-US" dirty="0" smtClean="0"/>
              <a:t>등을 충족시켜 주는 교육</a:t>
            </a:r>
            <a:endParaRPr lang="en-US" altLang="ko-KR" dirty="0" smtClean="0"/>
          </a:p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 · </a:t>
            </a:r>
            <a:r>
              <a:rPr lang="ko-KR" altLang="en-US" dirty="0" smtClean="0"/>
              <a:t>개인의 책임감과 독립심을 고취시키는 것</a:t>
            </a:r>
            <a:endParaRPr lang="en-US" altLang="ko-KR" dirty="0" smtClean="0"/>
          </a:p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 · </a:t>
            </a:r>
            <a:r>
              <a:rPr lang="ko-KR" altLang="en-US" dirty="0" smtClean="0"/>
              <a:t>자긍심과 자신감을 심어 주는 것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 </a:t>
            </a:r>
          </a:p>
          <a:p>
            <a:pPr>
              <a:buNone/>
            </a:pPr>
            <a:r>
              <a:rPr lang="en-US" altLang="ko-KR" dirty="0" smtClean="0"/>
              <a:t>    </a:t>
            </a:r>
            <a:endParaRPr lang="ko-KR" altLang="en-US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학교교육의 목적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500034" y="1643050"/>
            <a:ext cx="8472518" cy="4525963"/>
          </a:xfrm>
        </p:spPr>
        <p:txBody>
          <a:bodyPr>
            <a:normAutofit fontScale="85000" lnSpcReduction="10000"/>
          </a:bodyPr>
          <a:lstStyle/>
          <a:p>
            <a:r>
              <a:rPr lang="ko-KR" altLang="en-US" b="1" dirty="0" smtClean="0"/>
              <a:t>사회복지 </a:t>
            </a:r>
            <a:endParaRPr lang="en-US" altLang="ko-KR" b="1" dirty="0" smtClean="0"/>
          </a:p>
          <a:p>
            <a:pPr>
              <a:buNone/>
            </a:pPr>
            <a:r>
              <a:rPr lang="en-US" altLang="ko-KR" dirty="0" smtClean="0"/>
              <a:t>   </a:t>
            </a:r>
            <a:r>
              <a:rPr lang="ko-KR" altLang="en-US" dirty="0" smtClean="0"/>
              <a:t>복지의 실현을 위해 고안된 사회체계</a:t>
            </a:r>
            <a:r>
              <a:rPr lang="en-US" altLang="ko-KR" dirty="0" smtClean="0"/>
              <a:t>, </a:t>
            </a:r>
            <a:r>
              <a:rPr lang="ko-KR" altLang="en-US" dirty="0" smtClean="0"/>
              <a:t>즉 하나의 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 </a:t>
            </a:r>
            <a:r>
              <a:rPr lang="ko-KR" altLang="en-US" dirty="0" smtClean="0"/>
              <a:t>사회제도다</a:t>
            </a:r>
            <a:r>
              <a:rPr lang="en-US" altLang="ko-KR" dirty="0" smtClean="0"/>
              <a:t>.</a:t>
            </a:r>
          </a:p>
          <a:p>
            <a:pPr>
              <a:buNone/>
            </a:pPr>
            <a:endParaRPr lang="en-US" altLang="ko-KR" dirty="0" smtClean="0"/>
          </a:p>
          <a:p>
            <a:pPr lvl="0">
              <a:buClr>
                <a:srgbClr val="2DA2BF"/>
              </a:buClr>
            </a:pPr>
            <a:r>
              <a:rPr lang="ko-KR" altLang="en-US" b="1" dirty="0" smtClean="0">
                <a:solidFill>
                  <a:prstClr val="black"/>
                </a:solidFill>
              </a:rPr>
              <a:t>사회복지 실천</a:t>
            </a:r>
            <a:endParaRPr lang="en-US" altLang="ko-KR" b="1" dirty="0" smtClean="0">
              <a:solidFill>
                <a:prstClr val="black"/>
              </a:solidFill>
            </a:endParaRPr>
          </a:p>
          <a:p>
            <a:pPr lvl="0">
              <a:buClr>
                <a:srgbClr val="2DA2BF"/>
              </a:buClr>
              <a:buNone/>
            </a:pPr>
            <a:r>
              <a:rPr lang="en-US" altLang="ko-KR" dirty="0" smtClean="0">
                <a:solidFill>
                  <a:prstClr val="black"/>
                </a:solidFill>
              </a:rPr>
              <a:t>   - </a:t>
            </a:r>
            <a:r>
              <a:rPr lang="ko-KR" altLang="en-US" dirty="0" smtClean="0">
                <a:solidFill>
                  <a:prstClr val="black"/>
                </a:solidFill>
              </a:rPr>
              <a:t>사회복지제도 안에서 서비스를 수요자에게 전달하는 것</a:t>
            </a:r>
            <a:endParaRPr lang="en-US" altLang="ko-KR" dirty="0" smtClean="0">
              <a:solidFill>
                <a:prstClr val="black"/>
              </a:solidFill>
            </a:endParaRPr>
          </a:p>
          <a:p>
            <a:pPr lvl="0">
              <a:buClr>
                <a:srgbClr val="2DA2BF"/>
              </a:buClr>
              <a:buNone/>
            </a:pPr>
            <a:endParaRPr lang="en-US" altLang="ko-KR" dirty="0" smtClean="0">
              <a:solidFill>
                <a:prstClr val="black"/>
              </a:solidFill>
            </a:endParaRPr>
          </a:p>
          <a:p>
            <a:pPr lvl="0">
              <a:buClr>
                <a:srgbClr val="2DA2BF"/>
              </a:buClr>
              <a:buNone/>
            </a:pPr>
            <a:r>
              <a:rPr lang="en-US" altLang="ko-KR" dirty="0" smtClean="0">
                <a:solidFill>
                  <a:prstClr val="black"/>
                </a:solidFill>
              </a:rPr>
              <a:t>   - </a:t>
            </a:r>
            <a:r>
              <a:rPr lang="ko-KR" altLang="en-US" dirty="0" smtClean="0">
                <a:solidFill>
                  <a:prstClr val="black"/>
                </a:solidFill>
              </a:rPr>
              <a:t>사회복지실천의 주체로서 정부가 주로 재정을 담당</a:t>
            </a:r>
            <a:r>
              <a:rPr lang="en-US" altLang="ko-KR" dirty="0" smtClean="0">
                <a:solidFill>
                  <a:prstClr val="black"/>
                </a:solidFill>
              </a:rPr>
              <a:t>, </a:t>
            </a:r>
          </a:p>
          <a:p>
            <a:pPr lvl="0">
              <a:buClr>
                <a:srgbClr val="2DA2BF"/>
              </a:buClr>
              <a:buNone/>
            </a:pPr>
            <a:r>
              <a:rPr lang="en-US" altLang="ko-KR" dirty="0" smtClean="0">
                <a:solidFill>
                  <a:prstClr val="black"/>
                </a:solidFill>
              </a:rPr>
              <a:t>      </a:t>
            </a:r>
            <a:r>
              <a:rPr lang="ko-KR" altLang="en-US" dirty="0" smtClean="0">
                <a:solidFill>
                  <a:prstClr val="black"/>
                </a:solidFill>
              </a:rPr>
              <a:t>민간에서도 기업</a:t>
            </a:r>
            <a:r>
              <a:rPr lang="en-US" altLang="ko-KR" dirty="0" smtClean="0">
                <a:solidFill>
                  <a:prstClr val="black"/>
                </a:solidFill>
              </a:rPr>
              <a:t>, </a:t>
            </a:r>
            <a:r>
              <a:rPr lang="ko-KR" altLang="en-US" dirty="0" smtClean="0">
                <a:solidFill>
                  <a:prstClr val="black"/>
                </a:solidFill>
              </a:rPr>
              <a:t>자원부분</a:t>
            </a:r>
            <a:r>
              <a:rPr lang="en-US" altLang="ko-KR" dirty="0" smtClean="0">
                <a:solidFill>
                  <a:prstClr val="black"/>
                </a:solidFill>
              </a:rPr>
              <a:t>, </a:t>
            </a:r>
            <a:r>
              <a:rPr lang="ko-KR" altLang="en-US" dirty="0" smtClean="0">
                <a:solidFill>
                  <a:prstClr val="black"/>
                </a:solidFill>
              </a:rPr>
              <a:t>다양한 전문집단들 참여</a:t>
            </a:r>
            <a:endParaRPr lang="en-US" altLang="ko-KR" dirty="0" smtClean="0">
              <a:solidFill>
                <a:prstClr val="black"/>
              </a:solidFill>
            </a:endParaRPr>
          </a:p>
          <a:p>
            <a:pPr lvl="0">
              <a:buClr>
                <a:srgbClr val="2DA2BF"/>
              </a:buClr>
              <a:buNone/>
            </a:pPr>
            <a:endParaRPr lang="en-US" altLang="ko-KR" dirty="0" smtClean="0">
              <a:solidFill>
                <a:prstClr val="black"/>
              </a:solidFill>
            </a:endParaRPr>
          </a:p>
          <a:p>
            <a:pPr lvl="0">
              <a:buClr>
                <a:srgbClr val="2DA2BF"/>
              </a:buClr>
              <a:buNone/>
            </a:pPr>
            <a:r>
              <a:rPr lang="en-US" altLang="ko-KR" dirty="0" smtClean="0">
                <a:solidFill>
                  <a:prstClr val="black"/>
                </a:solidFill>
              </a:rPr>
              <a:t>  - </a:t>
            </a:r>
            <a:r>
              <a:rPr lang="ko-KR" altLang="en-US" dirty="0" smtClean="0">
                <a:solidFill>
                  <a:prstClr val="black"/>
                </a:solidFill>
              </a:rPr>
              <a:t>사회사업 전문직 교육과 훈련을 받은 전문인력이    </a:t>
            </a:r>
            <a:endParaRPr lang="en-US" altLang="ko-KR" dirty="0" smtClean="0">
              <a:solidFill>
                <a:prstClr val="black"/>
              </a:solidFill>
            </a:endParaRPr>
          </a:p>
          <a:p>
            <a:pPr lvl="0">
              <a:buClr>
                <a:srgbClr val="2DA2BF"/>
              </a:buClr>
              <a:buNone/>
            </a:pPr>
            <a:r>
              <a:rPr lang="en-US" altLang="ko-KR" dirty="0" smtClean="0">
                <a:solidFill>
                  <a:prstClr val="black"/>
                </a:solidFill>
              </a:rPr>
              <a:t>     </a:t>
            </a:r>
            <a:r>
              <a:rPr lang="ko-KR" altLang="en-US" dirty="0" smtClean="0">
                <a:solidFill>
                  <a:prstClr val="black"/>
                </a:solidFill>
              </a:rPr>
              <a:t>사회복지정책 또는 프로그램 실행</a:t>
            </a:r>
            <a:endParaRPr lang="en-US" altLang="ko-KR" dirty="0" smtClean="0">
              <a:solidFill>
                <a:prstClr val="black"/>
              </a:solidFill>
            </a:endParaRPr>
          </a:p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endParaRPr lang="ko-KR" altLang="en-US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사회복지와 사회복지 실천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광장">
  <a:themeElements>
    <a:clrScheme name="광장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광장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광장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811</TotalTime>
  <Words>1395</Words>
  <Application>Microsoft Office PowerPoint</Application>
  <PresentationFormat>화면 슬라이드 쇼(4:3)</PresentationFormat>
  <Paragraphs>350</Paragraphs>
  <Slides>34</Slides>
  <Notes>1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34</vt:i4>
      </vt:variant>
    </vt:vector>
  </HeadingPairs>
  <TitlesOfParts>
    <vt:vector size="35" baseType="lpstr">
      <vt:lpstr>광장</vt:lpstr>
      <vt:lpstr>학교사회복지의 개념</vt:lpstr>
      <vt:lpstr>목차</vt:lpstr>
      <vt:lpstr>1. 학교교육과 사회복지</vt:lpstr>
      <vt:lpstr>학교교육의 목적</vt:lpstr>
      <vt:lpstr>학교교육의 목적</vt:lpstr>
      <vt:lpstr>학교교육의 목적</vt:lpstr>
      <vt:lpstr>학교교육의 목적</vt:lpstr>
      <vt:lpstr>학교교육의 목적</vt:lpstr>
      <vt:lpstr>사회복지와 사회복지 실천</vt:lpstr>
      <vt:lpstr>사회복지실천이란?</vt:lpstr>
      <vt:lpstr>학교사회복지의 정의</vt:lpstr>
      <vt:lpstr>학교사회복지의 정의</vt:lpstr>
      <vt:lpstr>학교사회복지의 특징</vt:lpstr>
      <vt:lpstr>학교사회복지의 구성요소(6P)</vt:lpstr>
      <vt:lpstr>학교사회복지의 구성요소(6P)</vt:lpstr>
      <vt:lpstr>학교사회복지의 구성요소(6P)</vt:lpstr>
      <vt:lpstr>학교사회복지의 구성요소(6P)</vt:lpstr>
      <vt:lpstr>학교사회복지의 원칙</vt:lpstr>
      <vt:lpstr>학교사회복지의 원칙</vt:lpstr>
      <vt:lpstr>관련 개념</vt:lpstr>
      <vt:lpstr>관련 개념</vt:lpstr>
      <vt:lpstr>학교사회복지의 목적 및 원칙</vt:lpstr>
      <vt:lpstr>학교사회복지의 대상</vt:lpstr>
      <vt:lpstr>학교사회복지사의 역할</vt:lpstr>
      <vt:lpstr>학교사회복지사의 역할</vt:lpstr>
      <vt:lpstr>학교사회복지사의 역할</vt:lpstr>
      <vt:lpstr>학교사회복지사의 역할</vt:lpstr>
      <vt:lpstr>학교사회복지의 역할</vt:lpstr>
      <vt:lpstr>학교사회복지사, 전문상담교사, 보건교사 역할 구분&lt;출처: 이태수(2004)부분수정&gt;</vt:lpstr>
      <vt:lpstr>학교사회복지사, 전문상담교사, 보건교사 역할 구분</vt:lpstr>
      <vt:lpstr>학교사회복지사, 전문상담교사, 보건교사 역할 구분</vt:lpstr>
      <vt:lpstr>PowerPoint 프레젠테이션</vt:lpstr>
      <vt:lpstr>PowerPoint 프레젠테이션</vt:lpstr>
      <vt:lpstr>감사합니다^^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학교사회복지의 개념</dc:title>
  <dc:creator>alan</dc:creator>
  <cp:lastModifiedBy>박경진</cp:lastModifiedBy>
  <cp:revision>106</cp:revision>
  <dcterms:created xsi:type="dcterms:W3CDTF">2010-03-15T02:23:53Z</dcterms:created>
  <dcterms:modified xsi:type="dcterms:W3CDTF">2011-03-22T03:29:21Z</dcterms:modified>
</cp:coreProperties>
</file>